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415" r:id="rId2"/>
    <p:sldId id="399" r:id="rId3"/>
    <p:sldId id="421" r:id="rId4"/>
    <p:sldId id="400" r:id="rId5"/>
    <p:sldId id="402" r:id="rId6"/>
    <p:sldId id="418" r:id="rId7"/>
    <p:sldId id="403" r:id="rId8"/>
    <p:sldId id="405" r:id="rId9"/>
    <p:sldId id="419" r:id="rId10"/>
    <p:sldId id="420" r:id="rId11"/>
    <p:sldId id="422" r:id="rId12"/>
    <p:sldId id="407" r:id="rId13"/>
    <p:sldId id="408" r:id="rId14"/>
    <p:sldId id="428" r:id="rId15"/>
    <p:sldId id="416" r:id="rId16"/>
    <p:sldId id="409" r:id="rId17"/>
    <p:sldId id="429" r:id="rId18"/>
    <p:sldId id="404" r:id="rId19"/>
    <p:sldId id="411" r:id="rId20"/>
    <p:sldId id="412" r:id="rId21"/>
    <p:sldId id="417" r:id="rId22"/>
    <p:sldId id="414" r:id="rId23"/>
  </p:sldIdLst>
  <p:sldSz cx="9144000" cy="6858000" type="screen4x3"/>
  <p:notesSz cx="6797675" cy="987425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D5EC1"/>
    <a:srgbClr val="99CCFF"/>
    <a:srgbClr val="3166CF"/>
    <a:srgbClr val="3E6FD2"/>
    <a:srgbClr val="3366FF"/>
    <a:srgbClr val="CCFFCC"/>
    <a:srgbClr val="CCFF99"/>
    <a:srgbClr val="F7935B"/>
    <a:srgbClr val="BDDEFF"/>
    <a:srgbClr val="8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691" autoAdjust="0"/>
    <p:restoredTop sz="89353" autoAdjust="0"/>
  </p:normalViewPr>
  <p:slideViewPr>
    <p:cSldViewPr>
      <p:cViewPr varScale="1">
        <p:scale>
          <a:sx n="65" d="100"/>
          <a:sy n="65" d="100"/>
        </p:scale>
        <p:origin x="-1267" y="-86"/>
      </p:cViewPr>
      <p:guideLst>
        <p:guide orient="horz" pos="2160"/>
        <p:guide pos="2880"/>
      </p:guideLst>
    </p:cSldViewPr>
  </p:slideViewPr>
  <p:outlineViewPr>
    <p:cViewPr>
      <p:scale>
        <a:sx n="33" d="100"/>
        <a:sy n="33" d="100"/>
      </p:scale>
      <p:origin x="0" y="19542"/>
    </p:cViewPr>
  </p:outlineViewPr>
  <p:notesTextViewPr>
    <p:cViewPr>
      <p:scale>
        <a:sx n="100" d="100"/>
        <a:sy n="100" d="100"/>
      </p:scale>
      <p:origin x="0" y="0"/>
    </p:cViewPr>
  </p:notesTextViewPr>
  <p:sorterViewPr>
    <p:cViewPr>
      <p:scale>
        <a:sx n="100" d="100"/>
        <a:sy n="100" d="100"/>
      </p:scale>
      <p:origin x="0" y="1296"/>
    </p:cViewPr>
  </p:sorterViewPr>
  <p:notesViewPr>
    <p:cSldViewPr>
      <p:cViewPr varScale="1">
        <p:scale>
          <a:sx n="68" d="100"/>
          <a:sy n="68" d="100"/>
        </p:scale>
        <p:origin x="-3306" y="-96"/>
      </p:cViewPr>
      <p:guideLst>
        <p:guide orient="horz" pos="3110"/>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BC1541-87FB-46E3-BDB8-998456AB613C}" type="doc">
      <dgm:prSet loTypeId="urn:microsoft.com/office/officeart/2005/8/layout/arrow3" loCatId="relationship" qsTypeId="urn:microsoft.com/office/officeart/2005/8/quickstyle/simple1" qsCatId="simple" csTypeId="urn:microsoft.com/office/officeart/2005/8/colors/accent1_2" csCatId="accent1" phldr="1"/>
      <dgm:spPr/>
      <dgm:t>
        <a:bodyPr/>
        <a:lstStyle/>
        <a:p>
          <a:endParaRPr lang="en-GB"/>
        </a:p>
      </dgm:t>
    </dgm:pt>
    <dgm:pt modelId="{47409910-76A6-4DD5-9A7B-8D13FEB4BC61}">
      <dgm:prSet phldrT="[Text]" custT="1"/>
      <dgm:spPr/>
      <dgm:t>
        <a:bodyPr/>
        <a:lstStyle/>
        <a:p>
          <a:r>
            <a:rPr lang="nl-NL" sz="1600" b="1" dirty="0" smtClean="0"/>
            <a:t>Travailler avec des systèmes fragiles</a:t>
          </a:r>
          <a:endParaRPr lang="nl-NL" sz="1600" b="1" dirty="0" smtClean="0"/>
        </a:p>
        <a:p>
          <a:r>
            <a:rPr lang="nl-NL" sz="1600" b="1" dirty="0" smtClean="0"/>
            <a:t>Redevabilité envers ses propres électeurs</a:t>
          </a:r>
          <a:endParaRPr lang="nl-NL" sz="1600" b="1" dirty="0" smtClean="0"/>
        </a:p>
        <a:p>
          <a:r>
            <a:rPr lang="nl-NL" sz="1600" b="1" dirty="0" smtClean="0"/>
            <a:t>Risques (directs et immédiats) de mauvaise gestion</a:t>
          </a:r>
          <a:endParaRPr lang="nl-NL" sz="1600" b="1" dirty="0" smtClean="0"/>
        </a:p>
        <a:p>
          <a:endParaRPr lang="en-GB" sz="1600" b="1" dirty="0"/>
        </a:p>
      </dgm:t>
    </dgm:pt>
    <dgm:pt modelId="{56D1772F-125A-4FF9-BD3E-76D2E5EDA9F5}" type="parTrans" cxnId="{80F34FAF-417F-42FA-A21A-5504CD295C1B}">
      <dgm:prSet/>
      <dgm:spPr/>
      <dgm:t>
        <a:bodyPr/>
        <a:lstStyle/>
        <a:p>
          <a:endParaRPr lang="en-GB"/>
        </a:p>
      </dgm:t>
    </dgm:pt>
    <dgm:pt modelId="{42D001B6-B9A3-4764-BE34-F23F6A1C6FA4}" type="sibTrans" cxnId="{80F34FAF-417F-42FA-A21A-5504CD295C1B}">
      <dgm:prSet/>
      <dgm:spPr/>
      <dgm:t>
        <a:bodyPr/>
        <a:lstStyle/>
        <a:p>
          <a:endParaRPr lang="en-GB"/>
        </a:p>
      </dgm:t>
    </dgm:pt>
    <dgm:pt modelId="{776801D1-3520-4C72-BAF1-281F48142D88}">
      <dgm:prSet phldrT="[Text]" custT="1"/>
      <dgm:spPr/>
      <dgm:t>
        <a:bodyPr/>
        <a:lstStyle/>
        <a:p>
          <a:r>
            <a:rPr lang="nl-NL" sz="1600" b="1" dirty="0" smtClean="0"/>
            <a:t>Renforcer (à moyen terme et indirectement) les systèmes nationaux</a:t>
          </a:r>
          <a:endParaRPr lang="nl-NL" sz="1600" b="1" dirty="0" smtClean="0"/>
        </a:p>
        <a:p>
          <a:r>
            <a:rPr lang="nl-NL" sz="1600" b="1" dirty="0" smtClean="0"/>
            <a:t>But final: des systèmes fiables pour une bonne gouvernance et lutter contre la pauvreté</a:t>
          </a:r>
          <a:endParaRPr lang="en-GB" sz="1600" b="1" dirty="0"/>
        </a:p>
      </dgm:t>
    </dgm:pt>
    <dgm:pt modelId="{B77817E8-8CCA-4FCB-B0D0-ACE118D94640}" type="parTrans" cxnId="{D7F87EFA-D929-4CEC-8BAF-FC914751266A}">
      <dgm:prSet/>
      <dgm:spPr/>
      <dgm:t>
        <a:bodyPr/>
        <a:lstStyle/>
        <a:p>
          <a:endParaRPr lang="en-GB"/>
        </a:p>
      </dgm:t>
    </dgm:pt>
    <dgm:pt modelId="{141B4AA4-0A53-4A8C-9FDB-3C0D167E770E}" type="sibTrans" cxnId="{D7F87EFA-D929-4CEC-8BAF-FC914751266A}">
      <dgm:prSet/>
      <dgm:spPr/>
      <dgm:t>
        <a:bodyPr/>
        <a:lstStyle/>
        <a:p>
          <a:endParaRPr lang="en-GB"/>
        </a:p>
      </dgm:t>
    </dgm:pt>
    <dgm:pt modelId="{CA846B88-500D-4529-9042-FDC8E432A1E4}" type="pres">
      <dgm:prSet presAssocID="{16BC1541-87FB-46E3-BDB8-998456AB613C}" presName="compositeShape" presStyleCnt="0">
        <dgm:presLayoutVars>
          <dgm:chMax val="2"/>
          <dgm:dir/>
          <dgm:resizeHandles val="exact"/>
        </dgm:presLayoutVars>
      </dgm:prSet>
      <dgm:spPr/>
      <dgm:t>
        <a:bodyPr/>
        <a:lstStyle/>
        <a:p>
          <a:endParaRPr lang="en-GB"/>
        </a:p>
      </dgm:t>
    </dgm:pt>
    <dgm:pt modelId="{096B9720-6E91-4C13-A754-65D8854D020E}" type="pres">
      <dgm:prSet presAssocID="{16BC1541-87FB-46E3-BDB8-998456AB613C}" presName="divider" presStyleLbl="fgShp" presStyleIdx="0" presStyleCnt="1"/>
      <dgm:spPr>
        <a:solidFill>
          <a:schemeClr val="accent6"/>
        </a:solidFill>
      </dgm:spPr>
      <dgm:t>
        <a:bodyPr/>
        <a:lstStyle/>
        <a:p>
          <a:endParaRPr lang="en-GB"/>
        </a:p>
      </dgm:t>
    </dgm:pt>
    <dgm:pt modelId="{FE5EE0B7-F9EC-46B8-9B61-4B370AB48279}" type="pres">
      <dgm:prSet presAssocID="{47409910-76A6-4DD5-9A7B-8D13FEB4BC61}" presName="downArrow" presStyleLbl="node1" presStyleIdx="0" presStyleCnt="2"/>
      <dgm:spPr>
        <a:gradFill flip="none" rotWithShape="1">
          <a:gsLst>
            <a:gs pos="0">
              <a:srgbClr val="000082">
                <a:alpha val="50000"/>
              </a:srgbClr>
            </a:gs>
            <a:gs pos="30000">
              <a:srgbClr val="66008F"/>
            </a:gs>
            <a:gs pos="64999">
              <a:srgbClr val="BA0066"/>
            </a:gs>
            <a:gs pos="89999">
              <a:srgbClr val="FF0000"/>
            </a:gs>
            <a:gs pos="100000">
              <a:srgbClr val="FF8200"/>
            </a:gs>
          </a:gsLst>
          <a:lin ang="16200000" scaled="1"/>
          <a:tileRect/>
        </a:gradFill>
      </dgm:spPr>
    </dgm:pt>
    <dgm:pt modelId="{197F1649-0CF2-448E-BE50-251BB9BFAF8E}" type="pres">
      <dgm:prSet presAssocID="{47409910-76A6-4DD5-9A7B-8D13FEB4BC61}" presName="downArrowText" presStyleLbl="revTx" presStyleIdx="0" presStyleCnt="2" custScaleX="135156">
        <dgm:presLayoutVars>
          <dgm:bulletEnabled val="1"/>
        </dgm:presLayoutVars>
      </dgm:prSet>
      <dgm:spPr/>
      <dgm:t>
        <a:bodyPr/>
        <a:lstStyle/>
        <a:p>
          <a:endParaRPr lang="en-GB"/>
        </a:p>
      </dgm:t>
    </dgm:pt>
    <dgm:pt modelId="{1440E4EB-5233-446B-A974-EDF9A7C34F61}" type="pres">
      <dgm:prSet presAssocID="{776801D1-3520-4C72-BAF1-281F48142D88}" presName="upArrow" presStyleLbl="node1" presStyleIdx="1" presStyleCnt="2"/>
      <dgm:spPr>
        <a:gradFill flip="none" rotWithShape="1">
          <a:gsLst>
            <a:gs pos="0">
              <a:srgbClr val="FFF200"/>
            </a:gs>
            <a:gs pos="45000">
              <a:srgbClr val="FF7A00"/>
            </a:gs>
            <a:gs pos="70000">
              <a:srgbClr val="FF0300"/>
            </a:gs>
            <a:gs pos="100000">
              <a:srgbClr val="4D0808"/>
            </a:gs>
          </a:gsLst>
          <a:lin ang="16200000" scaled="1"/>
          <a:tileRect/>
        </a:gradFill>
      </dgm:spPr>
    </dgm:pt>
    <dgm:pt modelId="{50BF02C9-8AF5-4BA7-9096-49B502AE7E0A}" type="pres">
      <dgm:prSet presAssocID="{776801D1-3520-4C72-BAF1-281F48142D88}" presName="upArrowText" presStyleLbl="revTx" presStyleIdx="1" presStyleCnt="2" custScaleX="144532">
        <dgm:presLayoutVars>
          <dgm:bulletEnabled val="1"/>
        </dgm:presLayoutVars>
      </dgm:prSet>
      <dgm:spPr/>
      <dgm:t>
        <a:bodyPr/>
        <a:lstStyle/>
        <a:p>
          <a:endParaRPr lang="en-GB"/>
        </a:p>
      </dgm:t>
    </dgm:pt>
  </dgm:ptLst>
  <dgm:cxnLst>
    <dgm:cxn modelId="{F3C9BEC0-998C-44D7-811F-6C01F58E6407}" type="presOf" srcId="{776801D1-3520-4C72-BAF1-281F48142D88}" destId="{50BF02C9-8AF5-4BA7-9096-49B502AE7E0A}" srcOrd="0" destOrd="0" presId="urn:microsoft.com/office/officeart/2005/8/layout/arrow3"/>
    <dgm:cxn modelId="{80F34FAF-417F-42FA-A21A-5504CD295C1B}" srcId="{16BC1541-87FB-46E3-BDB8-998456AB613C}" destId="{47409910-76A6-4DD5-9A7B-8D13FEB4BC61}" srcOrd="0" destOrd="0" parTransId="{56D1772F-125A-4FF9-BD3E-76D2E5EDA9F5}" sibTransId="{42D001B6-B9A3-4764-BE34-F23F6A1C6FA4}"/>
    <dgm:cxn modelId="{D7F87EFA-D929-4CEC-8BAF-FC914751266A}" srcId="{16BC1541-87FB-46E3-BDB8-998456AB613C}" destId="{776801D1-3520-4C72-BAF1-281F48142D88}" srcOrd="1" destOrd="0" parTransId="{B77817E8-8CCA-4FCB-B0D0-ACE118D94640}" sibTransId="{141B4AA4-0A53-4A8C-9FDB-3C0D167E770E}"/>
    <dgm:cxn modelId="{3E7081DB-A257-4156-8CE3-6A947C6F2A64}" type="presOf" srcId="{47409910-76A6-4DD5-9A7B-8D13FEB4BC61}" destId="{197F1649-0CF2-448E-BE50-251BB9BFAF8E}" srcOrd="0" destOrd="0" presId="urn:microsoft.com/office/officeart/2005/8/layout/arrow3"/>
    <dgm:cxn modelId="{184C37FA-9361-480A-ABAD-6F3CDD62F266}" type="presOf" srcId="{16BC1541-87FB-46E3-BDB8-998456AB613C}" destId="{CA846B88-500D-4529-9042-FDC8E432A1E4}" srcOrd="0" destOrd="0" presId="urn:microsoft.com/office/officeart/2005/8/layout/arrow3"/>
    <dgm:cxn modelId="{3A3AC4B5-8B55-4F69-9831-111BF9CD0B56}" type="presParOf" srcId="{CA846B88-500D-4529-9042-FDC8E432A1E4}" destId="{096B9720-6E91-4C13-A754-65D8854D020E}" srcOrd="0" destOrd="0" presId="urn:microsoft.com/office/officeart/2005/8/layout/arrow3"/>
    <dgm:cxn modelId="{A4A50784-B99E-4FA7-9039-68260D0295A8}" type="presParOf" srcId="{CA846B88-500D-4529-9042-FDC8E432A1E4}" destId="{FE5EE0B7-F9EC-46B8-9B61-4B370AB48279}" srcOrd="1" destOrd="0" presId="urn:microsoft.com/office/officeart/2005/8/layout/arrow3"/>
    <dgm:cxn modelId="{68D72100-C61F-43A2-92D3-450BA333F067}" type="presParOf" srcId="{CA846B88-500D-4529-9042-FDC8E432A1E4}" destId="{197F1649-0CF2-448E-BE50-251BB9BFAF8E}" srcOrd="2" destOrd="0" presId="urn:microsoft.com/office/officeart/2005/8/layout/arrow3"/>
    <dgm:cxn modelId="{DAF669C7-3EC7-439A-8E5F-B686B73F709B}" type="presParOf" srcId="{CA846B88-500D-4529-9042-FDC8E432A1E4}" destId="{1440E4EB-5233-446B-A974-EDF9A7C34F61}" srcOrd="3" destOrd="0" presId="urn:microsoft.com/office/officeart/2005/8/layout/arrow3"/>
    <dgm:cxn modelId="{E57E960C-5486-4FEE-946B-FBCC3F2178A7}" type="presParOf" srcId="{CA846B88-500D-4529-9042-FDC8E432A1E4}" destId="{50BF02C9-8AF5-4BA7-9096-49B502AE7E0A}" srcOrd="4" destOrd="0" presId="urn:microsoft.com/office/officeart/2005/8/layout/arrow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6B9720-6E91-4C13-A754-65D8854D020E}">
      <dsp:nvSpPr>
        <dsp:cNvPr id="0" name=""/>
        <dsp:cNvSpPr/>
      </dsp:nvSpPr>
      <dsp:spPr>
        <a:xfrm rot="21300000">
          <a:off x="25254" y="1672354"/>
          <a:ext cx="8179091" cy="936629"/>
        </a:xfrm>
        <a:prstGeom prst="mathMinus">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E5EE0B7-F9EC-46B8-9B61-4B370AB48279}">
      <dsp:nvSpPr>
        <dsp:cNvPr id="0" name=""/>
        <dsp:cNvSpPr/>
      </dsp:nvSpPr>
      <dsp:spPr>
        <a:xfrm>
          <a:off x="987552" y="214066"/>
          <a:ext cx="2468880" cy="1712535"/>
        </a:xfrm>
        <a:prstGeom prst="downArrow">
          <a:avLst/>
        </a:prstGeom>
        <a:gradFill flip="none" rotWithShape="1">
          <a:gsLst>
            <a:gs pos="0">
              <a:srgbClr val="000082">
                <a:alpha val="50000"/>
              </a:srgbClr>
            </a:gs>
            <a:gs pos="30000">
              <a:srgbClr val="66008F"/>
            </a:gs>
            <a:gs pos="64999">
              <a:srgbClr val="BA0066"/>
            </a:gs>
            <a:gs pos="89999">
              <a:srgbClr val="FF0000"/>
            </a:gs>
            <a:gs pos="100000">
              <a:srgbClr val="FF8200"/>
            </a:gs>
          </a:gsLst>
          <a:lin ang="162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97F1649-0CF2-448E-BE50-251BB9BFAF8E}">
      <dsp:nvSpPr>
        <dsp:cNvPr id="0" name=""/>
        <dsp:cNvSpPr/>
      </dsp:nvSpPr>
      <dsp:spPr>
        <a:xfrm>
          <a:off x="3898776" y="0"/>
          <a:ext cx="3559295" cy="17981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nl-NL" sz="1600" b="1" kern="1200" dirty="0" smtClean="0"/>
            <a:t>Travailler avec des systèmes fragiles</a:t>
          </a:r>
          <a:endParaRPr lang="nl-NL" sz="1600" b="1" kern="1200" dirty="0" smtClean="0"/>
        </a:p>
        <a:p>
          <a:pPr lvl="0" algn="ctr" defTabSz="711200">
            <a:lnSpc>
              <a:spcPct val="90000"/>
            </a:lnSpc>
            <a:spcBef>
              <a:spcPct val="0"/>
            </a:spcBef>
            <a:spcAft>
              <a:spcPct val="35000"/>
            </a:spcAft>
          </a:pPr>
          <a:r>
            <a:rPr lang="nl-NL" sz="1600" b="1" kern="1200" dirty="0" smtClean="0"/>
            <a:t>Redevabilité envers ses propres électeurs</a:t>
          </a:r>
          <a:endParaRPr lang="nl-NL" sz="1600" b="1" kern="1200" dirty="0" smtClean="0"/>
        </a:p>
        <a:p>
          <a:pPr lvl="0" algn="ctr" defTabSz="711200">
            <a:lnSpc>
              <a:spcPct val="90000"/>
            </a:lnSpc>
            <a:spcBef>
              <a:spcPct val="0"/>
            </a:spcBef>
            <a:spcAft>
              <a:spcPct val="35000"/>
            </a:spcAft>
          </a:pPr>
          <a:r>
            <a:rPr lang="nl-NL" sz="1600" b="1" kern="1200" dirty="0" smtClean="0"/>
            <a:t>Risques (directs et immédiats) de mauvaise gestion</a:t>
          </a:r>
          <a:endParaRPr lang="nl-NL" sz="1600" b="1" kern="1200" dirty="0" smtClean="0"/>
        </a:p>
        <a:p>
          <a:pPr lvl="0" algn="ctr" defTabSz="711200">
            <a:lnSpc>
              <a:spcPct val="90000"/>
            </a:lnSpc>
            <a:spcBef>
              <a:spcPct val="0"/>
            </a:spcBef>
            <a:spcAft>
              <a:spcPct val="35000"/>
            </a:spcAft>
          </a:pPr>
          <a:endParaRPr lang="en-GB" sz="1600" b="1" kern="1200" dirty="0"/>
        </a:p>
      </dsp:txBody>
      <dsp:txXfrm>
        <a:off x="3898776" y="0"/>
        <a:ext cx="3559295" cy="1798162"/>
      </dsp:txXfrm>
    </dsp:sp>
    <dsp:sp modelId="{1440E4EB-5233-446B-A974-EDF9A7C34F61}">
      <dsp:nvSpPr>
        <dsp:cNvPr id="0" name=""/>
        <dsp:cNvSpPr/>
      </dsp:nvSpPr>
      <dsp:spPr>
        <a:xfrm>
          <a:off x="4773168" y="2354736"/>
          <a:ext cx="2468880" cy="1712535"/>
        </a:xfrm>
        <a:prstGeom prst="upArrow">
          <a:avLst/>
        </a:prstGeom>
        <a:gradFill flip="none" rotWithShape="1">
          <a:gsLst>
            <a:gs pos="0">
              <a:srgbClr val="FFF200"/>
            </a:gs>
            <a:gs pos="45000">
              <a:srgbClr val="FF7A00"/>
            </a:gs>
            <a:gs pos="70000">
              <a:srgbClr val="FF0300"/>
            </a:gs>
            <a:gs pos="100000">
              <a:srgbClr val="4D0808"/>
            </a:gs>
          </a:gsLst>
          <a:lin ang="162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0BF02C9-8AF5-4BA7-9096-49B502AE7E0A}">
      <dsp:nvSpPr>
        <dsp:cNvPr id="0" name=""/>
        <dsp:cNvSpPr/>
      </dsp:nvSpPr>
      <dsp:spPr>
        <a:xfrm>
          <a:off x="648071" y="2483176"/>
          <a:ext cx="3806209" cy="17981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nl-NL" sz="1600" b="1" kern="1200" dirty="0" smtClean="0"/>
            <a:t>Renforcer (à moyen terme et indirectement) les systèmes nationaux</a:t>
          </a:r>
          <a:endParaRPr lang="nl-NL" sz="1600" b="1" kern="1200" dirty="0" smtClean="0"/>
        </a:p>
        <a:p>
          <a:pPr lvl="0" algn="ctr" defTabSz="711200">
            <a:lnSpc>
              <a:spcPct val="90000"/>
            </a:lnSpc>
            <a:spcBef>
              <a:spcPct val="0"/>
            </a:spcBef>
            <a:spcAft>
              <a:spcPct val="35000"/>
            </a:spcAft>
          </a:pPr>
          <a:r>
            <a:rPr lang="nl-NL" sz="1600" b="1" kern="1200" dirty="0" smtClean="0"/>
            <a:t>But final: des systèmes fiables pour une bonne gouvernance et lutter contre la pauvreté</a:t>
          </a:r>
          <a:endParaRPr lang="en-GB" sz="1600" b="1" kern="1200" dirty="0"/>
        </a:p>
      </dsp:txBody>
      <dsp:txXfrm>
        <a:off x="648071" y="2483176"/>
        <a:ext cx="3806209" cy="1798162"/>
      </dsp:txXfrm>
    </dsp:sp>
  </dsp:spTree>
</dsp:drawing>
</file>

<file path=ppt/diagrams/layout1.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1" name="Rectangle 3"/>
          <p:cNvSpPr>
            <a:spLocks noGrp="1" noChangeArrowheads="1"/>
          </p:cNvSpPr>
          <p:nvPr>
            <p:ph type="dt" sz="quarter"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7892" name="Rectangle 4"/>
          <p:cNvSpPr>
            <a:spLocks noGrp="1" noChangeArrowheads="1"/>
          </p:cNvSpPr>
          <p:nvPr>
            <p:ph type="ftr" sz="quarter" idx="2"/>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7893" name="Rectangle 5"/>
          <p:cNvSpPr>
            <a:spLocks noGrp="1" noChangeArrowheads="1"/>
          </p:cNvSpPr>
          <p:nvPr>
            <p:ph type="sldNum" sz="quarter" idx="3"/>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67" name="Rectangle 3"/>
          <p:cNvSpPr>
            <a:spLocks noGrp="1" noChangeArrowheads="1"/>
          </p:cNvSpPr>
          <p:nvPr>
            <p:ph type="dt" idx="1"/>
          </p:nvPr>
        </p:nvSpPr>
        <p:spPr bwMode="auto">
          <a:xfrm>
            <a:off x="3849688" y="0"/>
            <a:ext cx="2946400"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dirty="0"/>
          </a:p>
        </p:txBody>
      </p:sp>
      <p:sp>
        <p:nvSpPr>
          <p:cNvPr id="36868" name="Rectangle 4"/>
          <p:cNvSpPr>
            <a:spLocks noGrp="1" noRot="1" noChangeAspect="1" noChangeArrowheads="1" noTextEdit="1"/>
          </p:cNvSpPr>
          <p:nvPr>
            <p:ph type="sldImg" idx="2"/>
          </p:nvPr>
        </p:nvSpPr>
        <p:spPr bwMode="auto">
          <a:xfrm>
            <a:off x="931863" y="741363"/>
            <a:ext cx="4935537" cy="3702050"/>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689475"/>
            <a:ext cx="5438775"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dirty="0"/>
          </a:p>
        </p:txBody>
      </p:sp>
      <p:sp>
        <p:nvSpPr>
          <p:cNvPr id="36871" name="Rectangle 7"/>
          <p:cNvSpPr>
            <a:spLocks noGrp="1" noChangeArrowheads="1"/>
          </p:cNvSpPr>
          <p:nvPr>
            <p:ph type="sldNum" sz="quarter" idx="5"/>
          </p:nvPr>
        </p:nvSpPr>
        <p:spPr bwMode="auto">
          <a:xfrm>
            <a:off x="3849688" y="9378950"/>
            <a:ext cx="2946400"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a:t>
            </a:fld>
            <a:endParaRPr lang="en-GB"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a:t>
            </a:fld>
            <a:endParaRPr lang="en-GB"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11</a:t>
            </a:fld>
            <a:endParaRPr lang="en-GB"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BE" sz="1000" b="0" noProof="0" dirty="0" smtClean="0"/>
              <a:t>Public policies:</a:t>
            </a:r>
            <a:r>
              <a:rPr lang="fr-BE" sz="1000" b="0" baseline="0" noProof="0" dirty="0" smtClean="0"/>
              <a:t> policy responses</a:t>
            </a:r>
          </a:p>
          <a:p>
            <a:r>
              <a:rPr lang="fr-BE" sz="1000" b="0" baseline="0" noProof="0" dirty="0" smtClean="0"/>
              <a:t>In fragile situations government development programmes may not. Then framework adopted by international community (e.g. transition compacts to avoid aid fragmentation), presidential plans,…)</a:t>
            </a:r>
          </a:p>
        </p:txBody>
      </p:sp>
      <p:sp>
        <p:nvSpPr>
          <p:cNvPr id="4" name="Slide Number Placeholder 3"/>
          <p:cNvSpPr>
            <a:spLocks noGrp="1"/>
          </p:cNvSpPr>
          <p:nvPr>
            <p:ph type="sldNum" sz="quarter" idx="10"/>
          </p:nvPr>
        </p:nvSpPr>
        <p:spPr/>
        <p:txBody>
          <a:bodyPr/>
          <a:lstStyle/>
          <a:p>
            <a:fld id="{0D581910-1000-4934-A4DB-C00CB7F3B0B7}" type="slidenum">
              <a:rPr lang="en-GB" smtClean="0"/>
              <a:pPr/>
              <a:t>12</a:t>
            </a:fld>
            <a:endParaRPr lang="en-GB"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000" b="0" baseline="0" noProof="0" dirty="0" smtClean="0"/>
              <a:t>Assessing the basic elements of a PFM:</a:t>
            </a:r>
          </a:p>
          <a:p>
            <a:r>
              <a:rPr lang="en-GB" sz="1000" b="0" baseline="0" noProof="0" dirty="0" smtClean="0"/>
              <a:t>Rapid diagnosis of PFM needed to establish baseline situation and identify weaknesses</a:t>
            </a:r>
          </a:p>
          <a:p>
            <a:r>
              <a:rPr lang="en-GB" sz="1000" b="0" baseline="0" noProof="0" dirty="0" smtClean="0"/>
              <a:t>May be done by PEFA or IMF Fiscal Affairs Department, World Bank or other donors</a:t>
            </a:r>
          </a:p>
          <a:p>
            <a:endParaRPr lang="en-GB" sz="1000" b="0" baseline="0" noProof="0" dirty="0" smtClean="0"/>
          </a:p>
          <a:p>
            <a:endParaRPr lang="en-GB" sz="1000" b="0" baseline="0" noProof="0" dirty="0" smtClean="0"/>
          </a:p>
        </p:txBody>
      </p:sp>
      <p:sp>
        <p:nvSpPr>
          <p:cNvPr id="4" name="Slide Number Placeholder 3"/>
          <p:cNvSpPr>
            <a:spLocks noGrp="1"/>
          </p:cNvSpPr>
          <p:nvPr>
            <p:ph type="sldNum" sz="quarter" idx="10"/>
          </p:nvPr>
        </p:nvSpPr>
        <p:spPr/>
        <p:txBody>
          <a:bodyPr/>
          <a:lstStyle/>
          <a:p>
            <a:fld id="{0D581910-1000-4934-A4DB-C00CB7F3B0B7}" type="slidenum">
              <a:rPr lang="en-GB" smtClean="0"/>
              <a:pPr/>
              <a:t>13</a:t>
            </a:fld>
            <a:endParaRPr lang="en-GB"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000" b="0" baseline="0" noProof="0" dirty="0" smtClean="0"/>
              <a:t>Assessing the basic elements of a PFM:</a:t>
            </a:r>
          </a:p>
          <a:p>
            <a:r>
              <a:rPr lang="en-GB" sz="1000" b="0" baseline="0" noProof="0" dirty="0" smtClean="0"/>
              <a:t>Rapid diagnosis of PFM needed to establish baseline situation and identify weaknesses</a:t>
            </a:r>
          </a:p>
          <a:p>
            <a:r>
              <a:rPr lang="en-GB" sz="1000" b="0" baseline="0" noProof="0" dirty="0" smtClean="0"/>
              <a:t>May be done by PEFA or IMF Fiscal Affairs Department, World Bank or other donors</a:t>
            </a:r>
          </a:p>
          <a:p>
            <a:endParaRPr lang="en-GB" sz="1000" b="0" baseline="0" noProof="0" dirty="0" smtClean="0"/>
          </a:p>
          <a:p>
            <a:endParaRPr lang="en-GB" sz="1000" b="0" baseline="0" noProof="0" dirty="0" smtClean="0"/>
          </a:p>
        </p:txBody>
      </p:sp>
      <p:sp>
        <p:nvSpPr>
          <p:cNvPr id="4" name="Slide Number Placeholder 3"/>
          <p:cNvSpPr>
            <a:spLocks noGrp="1"/>
          </p:cNvSpPr>
          <p:nvPr>
            <p:ph type="sldNum" sz="quarter" idx="10"/>
          </p:nvPr>
        </p:nvSpPr>
        <p:spPr/>
        <p:txBody>
          <a:bodyPr/>
          <a:lstStyle/>
          <a:p>
            <a:fld id="{0D581910-1000-4934-A4DB-C00CB7F3B0B7}" type="slidenum">
              <a:rPr lang="en-GB" smtClean="0"/>
              <a:pPr/>
              <a:t>14</a:t>
            </a:fld>
            <a:endParaRPr lang="en-GB"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000" b="0" baseline="0" noProof="0" dirty="0" smtClean="0"/>
              <a:t>Assessing the basic elements of a PFM:</a:t>
            </a:r>
          </a:p>
          <a:p>
            <a:r>
              <a:rPr lang="en-GB" sz="1000" b="0" baseline="0" noProof="0" dirty="0" smtClean="0"/>
              <a:t>Rapid diagnosis of PFM needed to establish baseline situation and identify weaknesses</a:t>
            </a:r>
          </a:p>
          <a:p>
            <a:r>
              <a:rPr lang="en-GB" sz="1000" b="0" baseline="0" noProof="0" dirty="0" smtClean="0"/>
              <a:t>May be done by PEFA or IMF Fiscal Affairs Department, World Bank or other donors</a:t>
            </a:r>
          </a:p>
          <a:p>
            <a:endParaRPr lang="en-GB" sz="1000" b="0" baseline="0" noProof="0" dirty="0" smtClean="0"/>
          </a:p>
          <a:p>
            <a:endParaRPr lang="en-GB" sz="1000" b="0" baseline="0" noProof="0" dirty="0" smtClean="0"/>
          </a:p>
        </p:txBody>
      </p:sp>
      <p:sp>
        <p:nvSpPr>
          <p:cNvPr id="4" name="Slide Number Placeholder 3"/>
          <p:cNvSpPr>
            <a:spLocks noGrp="1"/>
          </p:cNvSpPr>
          <p:nvPr>
            <p:ph type="sldNum" sz="quarter" idx="10"/>
          </p:nvPr>
        </p:nvSpPr>
        <p:spPr/>
        <p:txBody>
          <a:bodyPr/>
          <a:lstStyle/>
          <a:p>
            <a:fld id="{0D581910-1000-4934-A4DB-C00CB7F3B0B7}" type="slidenum">
              <a:rPr lang="en-GB" smtClean="0"/>
              <a:pPr/>
              <a:t>15</a:t>
            </a:fld>
            <a:endParaRPr lang="en-GB"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0" baseline="0" noProof="0" dirty="0" smtClean="0"/>
          </a:p>
          <a:p>
            <a:endParaRPr lang="en-GB" sz="1000" b="0" baseline="0" noProof="0" dirty="0" smtClean="0"/>
          </a:p>
        </p:txBody>
      </p:sp>
      <p:sp>
        <p:nvSpPr>
          <p:cNvPr id="4" name="Slide Number Placeholder 3"/>
          <p:cNvSpPr>
            <a:spLocks noGrp="1"/>
          </p:cNvSpPr>
          <p:nvPr>
            <p:ph type="sldNum" sz="quarter" idx="10"/>
          </p:nvPr>
        </p:nvSpPr>
        <p:spPr/>
        <p:txBody>
          <a:bodyPr/>
          <a:lstStyle/>
          <a:p>
            <a:fld id="{0D581910-1000-4934-A4DB-C00CB7F3B0B7}" type="slidenum">
              <a:rPr lang="en-GB" smtClean="0"/>
              <a:pPr/>
              <a:t>16</a:t>
            </a:fld>
            <a:endParaRPr lang="en-GB"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17</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18</a:t>
            </a:fld>
            <a:endParaRPr lang="en-GB"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19</a:t>
            </a:fld>
            <a:endParaRPr lang="en-GB"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BE" sz="1000" b="0" baseline="0" noProof="0" dirty="0" smtClean="0"/>
              <a:t>Duration:</a:t>
            </a:r>
          </a:p>
          <a:p>
            <a:r>
              <a:rPr lang="fr-BE" sz="1000" b="0" baseline="0" noProof="0" dirty="0" smtClean="0"/>
              <a:t>Redressing fragility will involve a long commitment, but it is important to achieve quick results. This  and the high risks makes it reasonable to start with short  contracts with limited realist objectives. </a:t>
            </a:r>
            <a:endParaRPr lang="en-GB" sz="1000" b="0" baseline="0" noProof="0" dirty="0" smtClean="0"/>
          </a:p>
          <a:p>
            <a:endParaRPr lang="fr-BE" sz="1000" b="0" baseline="0" noProof="0" dirty="0" smtClean="0"/>
          </a:p>
          <a:p>
            <a:r>
              <a:rPr lang="fr-BE" sz="1000" b="0" baseline="0" noProof="0" dirty="0" smtClean="0"/>
              <a:t>Note: SBC should not be combined with other BS contracts.</a:t>
            </a:r>
            <a:endParaRPr lang="en-GB" sz="1000" b="0" baseline="0" noProof="0" dirty="0" smtClean="0"/>
          </a:p>
        </p:txBody>
      </p:sp>
      <p:sp>
        <p:nvSpPr>
          <p:cNvPr id="4" name="Slide Number Placeholder 3"/>
          <p:cNvSpPr>
            <a:spLocks noGrp="1"/>
          </p:cNvSpPr>
          <p:nvPr>
            <p:ph type="sldNum" sz="quarter" idx="10"/>
          </p:nvPr>
        </p:nvSpPr>
        <p:spPr/>
        <p:txBody>
          <a:bodyPr/>
          <a:lstStyle/>
          <a:p>
            <a:fld id="{0D581910-1000-4934-A4DB-C00CB7F3B0B7}" type="slidenum">
              <a:rPr lang="en-GB" smtClean="0"/>
              <a:pPr/>
              <a:t>20</a:t>
            </a:fld>
            <a:endParaRPr lang="en-GB"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Date Placeholder 3"/>
          <p:cNvSpPr>
            <a:spLocks noGrp="1"/>
          </p:cNvSpPr>
          <p:nvPr>
            <p:ph type="dt" idx="10"/>
          </p:nvPr>
        </p:nvSpPr>
        <p:spPr/>
        <p:txBody>
          <a:bodyPr/>
          <a:lstStyle/>
          <a:p>
            <a:r>
              <a:rPr lang="en-US" smtClean="0"/>
              <a:t>November 2011</a:t>
            </a:r>
            <a:endParaRPr lang="en-GB"/>
          </a:p>
        </p:txBody>
      </p:sp>
      <p:sp>
        <p:nvSpPr>
          <p:cNvPr id="5" name="Slide Number Placeholder 4"/>
          <p:cNvSpPr>
            <a:spLocks noGrp="1"/>
          </p:cNvSpPr>
          <p:nvPr>
            <p:ph type="sldNum" sz="quarter" idx="11"/>
          </p:nvPr>
        </p:nvSpPr>
        <p:spPr/>
        <p:txBody>
          <a:bodyPr/>
          <a:lstStyle/>
          <a:p>
            <a:fld id="{DA168A58-B015-49BF-B034-0F42E1FF793E}" type="slidenum">
              <a:rPr lang="en-GB" smtClean="0"/>
              <a:pPr/>
              <a:t>3</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BE" sz="1000" b="0" baseline="0" noProof="0" dirty="0" smtClean="0"/>
              <a:t>Duration:</a:t>
            </a:r>
          </a:p>
          <a:p>
            <a:r>
              <a:rPr lang="fr-BE" sz="1000" b="0" baseline="0" noProof="0" dirty="0" smtClean="0"/>
              <a:t>Redressing fragility will involve a long commitment, but it is important to achieve quick results. This  and the high risks makes it reasonable to start with short  contracts with limited realist objectives. </a:t>
            </a:r>
            <a:endParaRPr lang="en-GB" sz="1000" b="0" baseline="0" noProof="0" dirty="0" smtClean="0"/>
          </a:p>
          <a:p>
            <a:endParaRPr lang="fr-BE" sz="1000" b="0" baseline="0" noProof="0" dirty="0" smtClean="0"/>
          </a:p>
          <a:p>
            <a:r>
              <a:rPr lang="fr-BE" sz="1000" b="0" baseline="0" noProof="0" dirty="0" smtClean="0"/>
              <a:t>Note: SBC should not be combined with other BS contracts.</a:t>
            </a:r>
            <a:endParaRPr lang="en-GB" sz="1000" b="0" baseline="0" noProof="0" dirty="0" smtClean="0"/>
          </a:p>
        </p:txBody>
      </p:sp>
      <p:sp>
        <p:nvSpPr>
          <p:cNvPr id="4" name="Slide Number Placeholder 3"/>
          <p:cNvSpPr>
            <a:spLocks noGrp="1"/>
          </p:cNvSpPr>
          <p:nvPr>
            <p:ph type="sldNum" sz="quarter" idx="10"/>
          </p:nvPr>
        </p:nvSpPr>
        <p:spPr/>
        <p:txBody>
          <a:bodyPr/>
          <a:lstStyle/>
          <a:p>
            <a:fld id="{0D581910-1000-4934-A4DB-C00CB7F3B0B7}" type="slidenum">
              <a:rPr lang="en-GB" smtClean="0"/>
              <a:pPr/>
              <a:t>21</a:t>
            </a:fld>
            <a:endParaRPr lang="en-GB"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0" baseline="0" noProof="0" dirty="0" smtClean="0"/>
          </a:p>
        </p:txBody>
      </p:sp>
      <p:sp>
        <p:nvSpPr>
          <p:cNvPr id="4" name="Slide Number Placeholder 3"/>
          <p:cNvSpPr>
            <a:spLocks noGrp="1"/>
          </p:cNvSpPr>
          <p:nvPr>
            <p:ph type="sldNum" sz="quarter" idx="10"/>
          </p:nvPr>
        </p:nvSpPr>
        <p:spPr/>
        <p:txBody>
          <a:bodyPr/>
          <a:lstStyle/>
          <a:p>
            <a:fld id="{0D581910-1000-4934-A4DB-C00CB7F3B0B7}" type="slidenum">
              <a:rPr lang="en-GB" smtClean="0"/>
              <a:pPr/>
              <a:t>22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sz="1000" b="0" noProof="0" dirty="0" smtClean="0"/>
              <a:t>On bullet 1: difficulty of implementing and managing</a:t>
            </a:r>
            <a:r>
              <a:rPr lang="en-GB" sz="1000" b="0" baseline="0" noProof="0" dirty="0" smtClean="0"/>
              <a:t> </a:t>
            </a:r>
            <a:r>
              <a:rPr lang="en-GB" sz="1000" b="0" noProof="0" dirty="0" smtClean="0"/>
              <a:t>projects (PMUs,</a:t>
            </a:r>
            <a:r>
              <a:rPr lang="en-GB" sz="1000" b="0" baseline="0" noProof="0" dirty="0" smtClean="0"/>
              <a:t> counterpart funds, etc…)</a:t>
            </a:r>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4</a:t>
            </a:fld>
            <a:endParaRPr lang="en-GB"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5</a:t>
            </a:fld>
            <a:endParaRPr lang="en-GB"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BE" sz="1000" b="0" noProof="0" dirty="0" smtClean="0"/>
              <a:t>If fragility is due to unwillingness, little scope for BS.</a:t>
            </a:r>
          </a:p>
          <a:p>
            <a:endParaRPr lang="fr-BE" sz="1000" b="0" noProof="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fr-BE" sz="1000" b="0" noProof="0" dirty="0" smtClean="0"/>
              <a:t>Bullets 3 &amp; 4 : even if acountry is not on these</a:t>
            </a:r>
            <a:r>
              <a:rPr lang="fr-BE" sz="1000" b="0" baseline="0" noProof="0" dirty="0" smtClean="0"/>
              <a:t> lists</a:t>
            </a:r>
            <a:r>
              <a:rPr lang="fr-BE" sz="1000" b="0" noProof="0" dirty="0" smtClean="0"/>
              <a:t>,</a:t>
            </a:r>
            <a:r>
              <a:rPr lang="fr-BE" sz="1000" b="0" baseline="0" noProof="0" dirty="0" smtClean="0"/>
              <a:t> it can still be regarded as fragile (for SBC purpose) providing there is supporting evidence.</a:t>
            </a:r>
            <a:endParaRPr lang="en-GB" sz="1000" b="0" noProof="0" dirty="0" smtClean="0"/>
          </a:p>
          <a:p>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7</a:t>
            </a:fld>
            <a:endParaRPr lang="en-GB"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fr-BE" sz="1000" b="0" noProof="0" dirty="0" smtClean="0"/>
              <a:t>Analysis of situation should take into account</a:t>
            </a:r>
          </a:p>
          <a:p>
            <a:pPr>
              <a:buFont typeface="Arial" pitchFamily="34" charset="0"/>
              <a:buChar char="•"/>
            </a:pPr>
            <a:r>
              <a:rPr lang="en-GB" sz="1000" kern="1200" baseline="0" dirty="0" smtClean="0">
                <a:solidFill>
                  <a:schemeClr val="tx1"/>
                </a:solidFill>
                <a:latin typeface="Arial" pitchFamily="34" charset="0"/>
                <a:ea typeface="+mn-ea"/>
                <a:cs typeface="+mn-cs"/>
              </a:rPr>
              <a:t>overall political and security situation</a:t>
            </a:r>
          </a:p>
          <a:p>
            <a:pPr>
              <a:buFont typeface="Arial" pitchFamily="34" charset="0"/>
              <a:buChar char="•"/>
            </a:pPr>
            <a:r>
              <a:rPr lang="en-GB" sz="1000" kern="1200" baseline="0" dirty="0" smtClean="0">
                <a:solidFill>
                  <a:schemeClr val="tx1"/>
                </a:solidFill>
                <a:latin typeface="Arial" pitchFamily="34" charset="0"/>
                <a:ea typeface="+mn-ea"/>
                <a:cs typeface="+mn-cs"/>
              </a:rPr>
              <a:t>Financial risks</a:t>
            </a:r>
          </a:p>
          <a:p>
            <a:pPr>
              <a:buFont typeface="Arial" pitchFamily="34" charset="0"/>
              <a:buChar char="•"/>
            </a:pPr>
            <a:r>
              <a:rPr lang="en-GB" sz="1000" kern="1200" baseline="0" dirty="0" smtClean="0">
                <a:solidFill>
                  <a:schemeClr val="tx1"/>
                </a:solidFill>
                <a:latin typeface="Arial" pitchFamily="34" charset="0"/>
                <a:ea typeface="+mn-ea"/>
                <a:cs typeface="+mn-cs"/>
              </a:rPr>
              <a:t>Potential cost of non intervention </a:t>
            </a:r>
            <a:endParaRPr lang="en-GB" sz="1000" b="0"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8</a:t>
            </a:fld>
            <a:endParaRPr lang="en-GB"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000" dirty="0" smtClean="0"/>
              <a:t>Cf. Note to DEVCO Management (Dec. 2012)</a:t>
            </a:r>
            <a:endParaRPr lang="en-GB" sz="1000" b="1" i="0" u="sng" dirty="0" smtClean="0">
              <a:cs typeface="Times New Roman" pitchFamily="18"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GB" sz="1000" kern="1200" baseline="0" dirty="0" smtClean="0">
                <a:solidFill>
                  <a:schemeClr val="tx1"/>
                </a:solidFill>
                <a:latin typeface="Arial" pitchFamily="34" charset="0"/>
                <a:ea typeface="+mn-ea"/>
                <a:cs typeface="+mn-cs"/>
              </a:rPr>
              <a:t>- The note explains the steps and procedures as well as safeguards and conditions which apply to SBCs in line with the new budget support policy and the new budget support guidelines. </a:t>
            </a:r>
          </a:p>
          <a:p>
            <a:r>
              <a:rPr lang="en-GB" sz="1000" kern="1200" baseline="0" dirty="0" smtClean="0">
                <a:solidFill>
                  <a:schemeClr val="tx1"/>
                </a:solidFill>
                <a:latin typeface="Arial" pitchFamily="34" charset="0"/>
                <a:ea typeface="+mn-ea"/>
                <a:cs typeface="+mn-cs"/>
              </a:rPr>
              <a:t>- To highlight the importance of policy steering at HQ levels in decision-making process regarding budget support, including SBC.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sz="1000" kern="1200" baseline="0" dirty="0" smtClean="0">
              <a:solidFill>
                <a:schemeClr val="tx1"/>
              </a:solidFill>
              <a:latin typeface="Arial" pitchFamily="34" charset="0"/>
              <a:ea typeface="+mn-ea"/>
              <a:cs typeface="+mn-cs"/>
            </a:endParaRPr>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dirty="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dirty="0"/>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dirty="0"/>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dirty="0"/>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dirty="0"/>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dirty="0"/>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dirty="0"/>
          </a:p>
        </p:txBody>
      </p:sp>
      <p:sp>
        <p:nvSpPr>
          <p:cNvPr id="8" name="Footer Placeholder 7"/>
          <p:cNvSpPr>
            <a:spLocks noGrp="1"/>
          </p:cNvSpPr>
          <p:nvPr>
            <p:ph type="ftr" sz="quarter" idx="11"/>
          </p:nvPr>
        </p:nvSpPr>
        <p:spPr/>
        <p:txBody>
          <a:bodyPr/>
          <a:lstStyle>
            <a:lvl1pPr>
              <a:defRPr/>
            </a:lvl1pPr>
          </a:lstStyle>
          <a:p>
            <a:endParaRPr lang="en-GB" dirty="0"/>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dirty="0"/>
          </a:p>
        </p:txBody>
      </p:sp>
      <p:sp>
        <p:nvSpPr>
          <p:cNvPr id="4" name="Footer Placeholder 3"/>
          <p:cNvSpPr>
            <a:spLocks noGrp="1"/>
          </p:cNvSpPr>
          <p:nvPr>
            <p:ph type="ftr" sz="quarter" idx="11"/>
          </p:nvPr>
        </p:nvSpPr>
        <p:spPr/>
        <p:txBody>
          <a:bodyPr/>
          <a:lstStyle>
            <a:lvl1pPr>
              <a:defRPr/>
            </a:lvl1pPr>
          </a:lstStyle>
          <a:p>
            <a:endParaRPr lang="en-GB" dirty="0"/>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dirty="0"/>
          </a:p>
        </p:txBody>
      </p:sp>
      <p:sp>
        <p:nvSpPr>
          <p:cNvPr id="3" name="Footer Placeholder 2"/>
          <p:cNvSpPr>
            <a:spLocks noGrp="1"/>
          </p:cNvSpPr>
          <p:nvPr>
            <p:ph type="ftr" sz="quarter" idx="11"/>
          </p:nvPr>
        </p:nvSpPr>
        <p:spPr/>
        <p:txBody>
          <a:bodyPr/>
          <a:lstStyle>
            <a:lvl1pPr>
              <a:defRPr/>
            </a:lvl1pPr>
          </a:lstStyle>
          <a:p>
            <a:endParaRPr lang="en-GB" dirty="0"/>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dirty="0"/>
          </a:p>
        </p:txBody>
      </p:sp>
      <p:sp>
        <p:nvSpPr>
          <p:cNvPr id="6" name="Footer Placeholder 5"/>
          <p:cNvSpPr>
            <a:spLocks noGrp="1"/>
          </p:cNvSpPr>
          <p:nvPr>
            <p:ph type="ftr" sz="quarter" idx="11"/>
          </p:nvPr>
        </p:nvSpPr>
        <p:spPr/>
        <p:txBody>
          <a:bodyPr/>
          <a:lstStyle>
            <a:lvl1pPr>
              <a:defRPr/>
            </a:lvl1pPr>
          </a:lstStyle>
          <a:p>
            <a:endParaRPr lang="en-GB" dirty="0"/>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a:t>
            </a:fld>
            <a:endParaRPr lang="en-GB"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dirty="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750" y="1628775"/>
            <a:ext cx="8351838" cy="790575"/>
          </a:xfrm>
        </p:spPr>
        <p:txBody>
          <a:bodyPr/>
          <a:lstStyle/>
          <a:p>
            <a:pPr indent="0" algn="ctr" eaLnBrk="1" hangingPunct="1"/>
            <a:r>
              <a:rPr lang="fr-FR" sz="2600" noProof="0" dirty="0" smtClean="0"/>
              <a:t>Formation en aide budgétaire</a:t>
            </a:r>
          </a:p>
        </p:txBody>
      </p:sp>
      <p:sp>
        <p:nvSpPr>
          <p:cNvPr id="3075" name="Rectangle 6"/>
          <p:cNvSpPr>
            <a:spLocks noGrp="1" noChangeArrowheads="1"/>
          </p:cNvSpPr>
          <p:nvPr>
            <p:ph type="subTitle" idx="1"/>
          </p:nvPr>
        </p:nvSpPr>
        <p:spPr>
          <a:xfrm>
            <a:off x="250825" y="2997200"/>
            <a:ext cx="8532813" cy="1728788"/>
          </a:xfrm>
        </p:spPr>
        <p:txBody>
          <a:bodyPr/>
          <a:lstStyle/>
          <a:p>
            <a:pPr algn="ctr" eaLnBrk="1" hangingPunct="1"/>
            <a:r>
              <a:rPr lang="fr-FR" sz="2000" noProof="0" dirty="0" smtClean="0"/>
              <a:t>Module </a:t>
            </a:r>
            <a:r>
              <a:rPr lang="fr-FR" sz="2000" dirty="0" smtClean="0"/>
              <a:t>9</a:t>
            </a:r>
            <a:endParaRPr lang="fr-FR" sz="2000" noProof="0" dirty="0" smtClean="0"/>
          </a:p>
          <a:p>
            <a:pPr algn="ctr" eaLnBrk="1" hangingPunct="1"/>
            <a:r>
              <a:rPr lang="fr-FR" sz="2000" noProof="0" dirty="0" smtClean="0"/>
              <a:t>Contrats relatifs à la construction de l’appareil de l’état (CCAE)</a:t>
            </a:r>
          </a:p>
          <a:p>
            <a:pPr algn="ctr" eaLnBrk="1" hangingPunct="1"/>
            <a:endParaRPr lang="fr-FR" sz="2000" noProof="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2"/>
          </p:nvPr>
        </p:nvSpPr>
        <p:spPr>
          <a:noFill/>
          <a:ln>
            <a:miter lim="800000"/>
            <a:headEnd/>
            <a:tailEnd/>
          </a:ln>
        </p:spPr>
        <p:txBody>
          <a:bodyPr/>
          <a:lstStyle/>
          <a:p>
            <a:fld id="{D6B0FB95-C126-44EF-AB3B-A67266BE89AB}" type="slidenum">
              <a:rPr lang="en-GB" smtClean="0">
                <a:solidFill>
                  <a:srgbClr val="000000"/>
                </a:solidFill>
              </a:rPr>
              <a:pPr/>
              <a:t>10</a:t>
            </a:fld>
            <a:endParaRPr lang="en-GB" smtClean="0">
              <a:solidFill>
                <a:srgbClr val="000000"/>
              </a:solidFill>
            </a:endParaRPr>
          </a:p>
        </p:txBody>
      </p:sp>
      <p:sp>
        <p:nvSpPr>
          <p:cNvPr id="14339" name="Content Placeholder 2"/>
          <p:cNvSpPr>
            <a:spLocks noGrp="1"/>
          </p:cNvSpPr>
          <p:nvPr>
            <p:ph idx="1"/>
          </p:nvPr>
        </p:nvSpPr>
        <p:spPr>
          <a:xfrm>
            <a:off x="457200" y="2132856"/>
            <a:ext cx="8229600" cy="4391769"/>
          </a:xfrm>
        </p:spPr>
        <p:txBody>
          <a:bodyPr/>
          <a:lstStyle/>
          <a:p>
            <a:pPr algn="just">
              <a:lnSpc>
                <a:spcPct val="115000"/>
              </a:lnSpc>
              <a:spcBef>
                <a:spcPct val="0"/>
              </a:spcBef>
              <a:spcAft>
                <a:spcPts val="600"/>
              </a:spcAft>
              <a:buNone/>
            </a:pPr>
            <a:r>
              <a:rPr lang="en-GB" sz="1800" i="0" dirty="0" smtClean="0">
                <a:solidFill>
                  <a:schemeClr val="accent2"/>
                </a:solidFill>
              </a:rPr>
              <a:t>Il ne </a:t>
            </a:r>
            <a:r>
              <a:rPr lang="en-GB" sz="1800" i="0" dirty="0" err="1" smtClean="0">
                <a:solidFill>
                  <a:schemeClr val="accent2"/>
                </a:solidFill>
              </a:rPr>
              <a:t>s’agit</a:t>
            </a:r>
            <a:r>
              <a:rPr lang="en-GB" sz="1800" i="0" dirty="0" smtClean="0">
                <a:solidFill>
                  <a:schemeClr val="accent2"/>
                </a:solidFill>
              </a:rPr>
              <a:t> pas d’un </a:t>
            </a:r>
            <a:r>
              <a:rPr lang="en-GB" sz="1800" i="0" dirty="0" err="1" smtClean="0">
                <a:solidFill>
                  <a:schemeClr val="accent2"/>
                </a:solidFill>
              </a:rPr>
              <a:t>canevas</a:t>
            </a:r>
            <a:r>
              <a:rPr lang="en-GB" sz="1800" i="0" dirty="0" smtClean="0">
                <a:solidFill>
                  <a:schemeClr val="accent2"/>
                </a:solidFill>
              </a:rPr>
              <a:t> </a:t>
            </a:r>
            <a:r>
              <a:rPr lang="en-GB" sz="1800" i="0" dirty="0" err="1" smtClean="0">
                <a:solidFill>
                  <a:schemeClr val="accent2"/>
                </a:solidFill>
              </a:rPr>
              <a:t>rigide</a:t>
            </a:r>
            <a:r>
              <a:rPr lang="en-GB" sz="1800" i="0" dirty="0" smtClean="0">
                <a:solidFill>
                  <a:schemeClr val="accent2"/>
                </a:solidFill>
              </a:rPr>
              <a:t> </a:t>
            </a:r>
            <a:r>
              <a:rPr lang="en-GB" sz="1800" i="0" dirty="0" err="1" smtClean="0">
                <a:solidFill>
                  <a:schemeClr val="accent2"/>
                </a:solidFill>
              </a:rPr>
              <a:t>mais</a:t>
            </a:r>
            <a:r>
              <a:rPr lang="en-GB" sz="1800" i="0" dirty="0" smtClean="0">
                <a:solidFill>
                  <a:schemeClr val="accent2"/>
                </a:solidFill>
              </a:rPr>
              <a:t> d’un </a:t>
            </a:r>
            <a:r>
              <a:rPr lang="en-GB" sz="1800" i="0" dirty="0" err="1" smtClean="0">
                <a:solidFill>
                  <a:schemeClr val="accent2"/>
                </a:solidFill>
              </a:rPr>
              <a:t>outil</a:t>
            </a:r>
            <a:r>
              <a:rPr lang="en-GB" sz="1800" i="0" dirty="0" smtClean="0">
                <a:solidFill>
                  <a:schemeClr val="accent2"/>
                </a:solidFill>
              </a:rPr>
              <a:t> </a:t>
            </a:r>
            <a:r>
              <a:rPr lang="en-GB" sz="1800" i="0" dirty="0" err="1" smtClean="0">
                <a:solidFill>
                  <a:schemeClr val="accent2"/>
                </a:solidFill>
              </a:rPr>
              <a:t>destiné</a:t>
            </a:r>
            <a:r>
              <a:rPr lang="en-GB" sz="1800" i="0" dirty="0" smtClean="0">
                <a:solidFill>
                  <a:schemeClr val="accent2"/>
                </a:solidFill>
              </a:rPr>
              <a:t> à</a:t>
            </a:r>
            <a:endParaRPr lang="en-GB" sz="1800" i="0" dirty="0" smtClean="0">
              <a:solidFill>
                <a:schemeClr val="accent2"/>
              </a:solidFill>
            </a:endParaRPr>
          </a:p>
          <a:p>
            <a:pPr algn="just">
              <a:lnSpc>
                <a:spcPct val="115000"/>
              </a:lnSpc>
              <a:spcBef>
                <a:spcPct val="0"/>
              </a:spcBef>
              <a:spcAft>
                <a:spcPts val="600"/>
              </a:spcAft>
              <a:buClr>
                <a:srgbClr val="2D5EC1"/>
              </a:buClr>
              <a:buFont typeface="Wingdings" pitchFamily="2" charset="2"/>
              <a:buChar char="§"/>
            </a:pPr>
            <a:r>
              <a:rPr lang="en-GB" sz="1800" i="0" kern="1200" dirty="0" smtClean="0">
                <a:solidFill>
                  <a:schemeClr val="accent2"/>
                </a:solidFill>
              </a:rPr>
              <a:t>i</a:t>
            </a:r>
            <a:r>
              <a:rPr lang="en-GB" sz="1800" b="0" i="0" kern="1200" dirty="0" smtClean="0">
                <a:solidFill>
                  <a:schemeClr val="accent2"/>
                </a:solidFill>
              </a:rPr>
              <a:t>dentifier et </a:t>
            </a:r>
            <a:r>
              <a:rPr lang="en-GB" sz="1800" b="0" i="0" kern="1200" dirty="0" err="1" smtClean="0">
                <a:solidFill>
                  <a:schemeClr val="accent2"/>
                </a:solidFill>
              </a:rPr>
              <a:t>pallier</a:t>
            </a:r>
            <a:r>
              <a:rPr lang="en-GB" sz="1800" b="0" i="0" kern="1200" dirty="0" smtClean="0">
                <a:solidFill>
                  <a:schemeClr val="accent2"/>
                </a:solidFill>
              </a:rPr>
              <a:t> les </a:t>
            </a:r>
            <a:r>
              <a:rPr lang="en-GB" sz="1800" b="0" i="0" kern="1200" dirty="0" err="1" smtClean="0">
                <a:solidFill>
                  <a:schemeClr val="accent2"/>
                </a:solidFill>
              </a:rPr>
              <a:t>difficultées</a:t>
            </a:r>
            <a:r>
              <a:rPr lang="en-GB" sz="1800" b="0" i="0" kern="1200" dirty="0" smtClean="0">
                <a:solidFill>
                  <a:schemeClr val="accent2"/>
                </a:solidFill>
              </a:rPr>
              <a:t> de conception d’un CCAE </a:t>
            </a:r>
            <a:r>
              <a:rPr lang="en-GB" sz="1800" b="0" i="0" kern="1200" dirty="0" err="1" smtClean="0">
                <a:solidFill>
                  <a:schemeClr val="accent2"/>
                </a:solidFill>
              </a:rPr>
              <a:t>dans</a:t>
            </a:r>
            <a:r>
              <a:rPr lang="en-GB" sz="1800" b="0" i="0" kern="1200" dirty="0" smtClean="0">
                <a:solidFill>
                  <a:schemeClr val="accent2"/>
                </a:solidFill>
              </a:rPr>
              <a:t> un pays en situation de </a:t>
            </a:r>
            <a:r>
              <a:rPr lang="en-GB" sz="1800" b="0" i="0" kern="1200" dirty="0" err="1" smtClean="0">
                <a:solidFill>
                  <a:schemeClr val="accent2"/>
                </a:solidFill>
              </a:rPr>
              <a:t>fragilité</a:t>
            </a:r>
            <a:r>
              <a:rPr lang="en-GB" sz="1800" i="0" kern="1200" dirty="0" smtClean="0">
                <a:solidFill>
                  <a:schemeClr val="accent2"/>
                </a:solidFill>
              </a:rPr>
              <a:t>;</a:t>
            </a:r>
            <a:endParaRPr lang="en-GB" sz="1800" b="0" i="0" dirty="0" smtClean="0">
              <a:solidFill>
                <a:schemeClr val="accent2"/>
              </a:solidFill>
            </a:endParaRPr>
          </a:p>
          <a:p>
            <a:pPr algn="just">
              <a:lnSpc>
                <a:spcPct val="115000"/>
              </a:lnSpc>
              <a:spcBef>
                <a:spcPct val="0"/>
              </a:spcBef>
              <a:spcAft>
                <a:spcPts val="600"/>
              </a:spcAft>
              <a:buClr>
                <a:srgbClr val="2D5EC1"/>
              </a:buClr>
              <a:buFont typeface="Wingdings" pitchFamily="2" charset="2"/>
              <a:buChar char="§"/>
            </a:pPr>
            <a:r>
              <a:rPr lang="en-GB" sz="1800" i="0" dirty="0" err="1" smtClean="0">
                <a:solidFill>
                  <a:schemeClr val="accent2"/>
                </a:solidFill>
              </a:rPr>
              <a:t>d</a:t>
            </a:r>
            <a:r>
              <a:rPr lang="en-GB" sz="1800" b="0" i="0" dirty="0" err="1" smtClean="0">
                <a:solidFill>
                  <a:schemeClr val="accent2"/>
                </a:solidFill>
              </a:rPr>
              <a:t>éfinir</a:t>
            </a:r>
            <a:r>
              <a:rPr lang="en-GB" sz="1800" b="0" i="0" dirty="0" smtClean="0">
                <a:solidFill>
                  <a:schemeClr val="accent2"/>
                </a:solidFill>
              </a:rPr>
              <a:t> des </a:t>
            </a:r>
            <a:r>
              <a:rPr lang="en-GB" sz="1800" b="0" i="0" dirty="0" err="1" smtClean="0">
                <a:solidFill>
                  <a:schemeClr val="accent2"/>
                </a:solidFill>
              </a:rPr>
              <a:t>jalons</a:t>
            </a:r>
            <a:r>
              <a:rPr lang="en-GB" sz="1800" b="0" i="0" dirty="0" smtClean="0">
                <a:solidFill>
                  <a:schemeClr val="accent2"/>
                </a:solidFill>
              </a:rPr>
              <a:t> </a:t>
            </a:r>
            <a:r>
              <a:rPr lang="en-GB" sz="1800" i="0" dirty="0" smtClean="0">
                <a:solidFill>
                  <a:schemeClr val="accent2"/>
                </a:solidFill>
              </a:rPr>
              <a:t>et plans </a:t>
            </a:r>
            <a:r>
              <a:rPr lang="en-GB" sz="1800" i="0" dirty="0" err="1" smtClean="0">
                <a:solidFill>
                  <a:schemeClr val="accent2"/>
                </a:solidFill>
              </a:rPr>
              <a:t>d’actions</a:t>
            </a:r>
            <a:r>
              <a:rPr lang="en-GB" sz="1800" i="0" dirty="0" smtClean="0">
                <a:solidFill>
                  <a:schemeClr val="accent2"/>
                </a:solidFill>
              </a:rPr>
              <a:t> </a:t>
            </a:r>
            <a:r>
              <a:rPr lang="en-GB" sz="1800" i="0" dirty="0" err="1" smtClean="0">
                <a:solidFill>
                  <a:schemeClr val="accent2"/>
                </a:solidFill>
              </a:rPr>
              <a:t>clairs</a:t>
            </a:r>
            <a:r>
              <a:rPr lang="en-GB" sz="1800" i="0" dirty="0" smtClean="0">
                <a:solidFill>
                  <a:schemeClr val="accent2"/>
                </a:solidFill>
              </a:rPr>
              <a:t> </a:t>
            </a:r>
            <a:r>
              <a:rPr lang="en-GB" sz="1800" i="0" dirty="0" err="1" smtClean="0">
                <a:solidFill>
                  <a:schemeClr val="accent2"/>
                </a:solidFill>
              </a:rPr>
              <a:t>dépendant</a:t>
            </a:r>
            <a:r>
              <a:rPr lang="en-GB" sz="1800" i="0" dirty="0" smtClean="0">
                <a:solidFill>
                  <a:schemeClr val="accent2"/>
                </a:solidFill>
              </a:rPr>
              <a:t> des situations </a:t>
            </a:r>
            <a:r>
              <a:rPr lang="en-GB" sz="1800" i="0" dirty="0" err="1" smtClean="0">
                <a:solidFill>
                  <a:schemeClr val="accent2"/>
                </a:solidFill>
              </a:rPr>
              <a:t>particulières</a:t>
            </a:r>
            <a:r>
              <a:rPr lang="en-GB" sz="1800" i="0" dirty="0" smtClean="0">
                <a:solidFill>
                  <a:schemeClr val="accent2"/>
                </a:solidFill>
              </a:rPr>
              <a:t>  et </a:t>
            </a:r>
            <a:r>
              <a:rPr lang="en-GB" sz="1800" i="0" dirty="0" err="1" smtClean="0">
                <a:solidFill>
                  <a:schemeClr val="accent2"/>
                </a:solidFill>
              </a:rPr>
              <a:t>permettant</a:t>
            </a:r>
            <a:r>
              <a:rPr lang="en-GB" sz="1800" i="0" dirty="0" smtClean="0">
                <a:solidFill>
                  <a:schemeClr val="accent2"/>
                </a:solidFill>
              </a:rPr>
              <a:t> de </a:t>
            </a:r>
            <a:r>
              <a:rPr lang="en-GB" sz="1800" i="0" dirty="0" err="1" smtClean="0">
                <a:solidFill>
                  <a:schemeClr val="accent2"/>
                </a:solidFill>
              </a:rPr>
              <a:t>suivre</a:t>
            </a:r>
            <a:r>
              <a:rPr lang="en-GB" sz="1800" i="0" dirty="0" smtClean="0">
                <a:solidFill>
                  <a:schemeClr val="accent2"/>
                </a:solidFill>
              </a:rPr>
              <a:t> les </a:t>
            </a:r>
            <a:r>
              <a:rPr lang="en-GB" sz="1800" i="0" dirty="0" err="1" smtClean="0">
                <a:solidFill>
                  <a:schemeClr val="accent2"/>
                </a:solidFill>
              </a:rPr>
              <a:t>progrès</a:t>
            </a:r>
            <a:r>
              <a:rPr lang="en-GB" sz="1800" i="0" dirty="0" smtClean="0">
                <a:solidFill>
                  <a:schemeClr val="accent2"/>
                </a:solidFill>
              </a:rPr>
              <a:t> de </a:t>
            </a:r>
            <a:r>
              <a:rPr lang="en-GB" sz="1800" i="0" dirty="0" err="1" smtClean="0">
                <a:solidFill>
                  <a:schemeClr val="accent2"/>
                </a:solidFill>
              </a:rPr>
              <a:t>mise</a:t>
            </a:r>
            <a:r>
              <a:rPr lang="en-GB" sz="1800" i="0" dirty="0" smtClean="0">
                <a:solidFill>
                  <a:schemeClr val="accent2"/>
                </a:solidFill>
              </a:rPr>
              <a:t> en oeuvre;</a:t>
            </a:r>
            <a:r>
              <a:rPr lang="en-GB" sz="1800" b="0" i="0" dirty="0" smtClean="0">
                <a:solidFill>
                  <a:schemeClr val="accent2"/>
                </a:solidFill>
              </a:rPr>
              <a:t> </a:t>
            </a:r>
            <a:endParaRPr lang="en-GB" sz="1800" b="0" i="0" dirty="0" smtClean="0">
              <a:solidFill>
                <a:schemeClr val="accent2"/>
              </a:solidFill>
            </a:endParaRPr>
          </a:p>
          <a:p>
            <a:pPr algn="just">
              <a:lnSpc>
                <a:spcPct val="115000"/>
              </a:lnSpc>
              <a:spcBef>
                <a:spcPct val="0"/>
              </a:spcBef>
              <a:spcAft>
                <a:spcPts val="600"/>
              </a:spcAft>
              <a:buClr>
                <a:srgbClr val="2D5EC1"/>
              </a:buClr>
              <a:buFont typeface="Wingdings" pitchFamily="2" charset="2"/>
              <a:buChar char="§"/>
            </a:pPr>
            <a:r>
              <a:rPr lang="en-GB" sz="1800" i="0" kern="1200" dirty="0" err="1" smtClean="0">
                <a:solidFill>
                  <a:schemeClr val="accent2"/>
                </a:solidFill>
              </a:rPr>
              <a:t>f</a:t>
            </a:r>
            <a:r>
              <a:rPr lang="en-GB" sz="1800" b="0" i="0" kern="1200" dirty="0" err="1" smtClean="0">
                <a:solidFill>
                  <a:schemeClr val="accent2"/>
                </a:solidFill>
              </a:rPr>
              <a:t>ournir</a:t>
            </a:r>
            <a:r>
              <a:rPr lang="en-GB" sz="1800" b="0" i="0" kern="1200" dirty="0" smtClean="0">
                <a:solidFill>
                  <a:schemeClr val="accent2"/>
                </a:solidFill>
              </a:rPr>
              <a:t> un cadre au dialogue de </a:t>
            </a:r>
            <a:r>
              <a:rPr lang="en-GB" sz="1800" b="0" i="0" kern="1200" dirty="0" err="1" smtClean="0">
                <a:solidFill>
                  <a:schemeClr val="accent2"/>
                </a:solidFill>
              </a:rPr>
              <a:t>politique</a:t>
            </a:r>
            <a:r>
              <a:rPr lang="en-GB" sz="1800" b="0" i="0" kern="1200" dirty="0" smtClean="0">
                <a:solidFill>
                  <a:schemeClr val="accent2"/>
                </a:solidFill>
              </a:rPr>
              <a:t> (y </a:t>
            </a:r>
            <a:r>
              <a:rPr lang="en-GB" sz="1800" b="0" i="0" kern="1200" dirty="0" err="1" smtClean="0">
                <a:solidFill>
                  <a:schemeClr val="accent2"/>
                </a:solidFill>
              </a:rPr>
              <a:t>compris</a:t>
            </a:r>
            <a:r>
              <a:rPr lang="en-GB" sz="1800" b="0" i="0" kern="1200" dirty="0" smtClean="0">
                <a:solidFill>
                  <a:schemeClr val="accent2"/>
                </a:solidFill>
              </a:rPr>
              <a:t> </a:t>
            </a:r>
            <a:r>
              <a:rPr lang="en-GB" sz="1800" b="0" i="0" kern="1200" dirty="0" err="1" smtClean="0">
                <a:solidFill>
                  <a:schemeClr val="accent2"/>
                </a:solidFill>
              </a:rPr>
              <a:t>sur</a:t>
            </a:r>
            <a:r>
              <a:rPr lang="en-GB" sz="1800" b="0" i="0" kern="1200" dirty="0" smtClean="0">
                <a:solidFill>
                  <a:schemeClr val="accent2"/>
                </a:solidFill>
              </a:rPr>
              <a:t> le </a:t>
            </a:r>
            <a:r>
              <a:rPr lang="en-GB" sz="1800" b="0" i="0" kern="1200" dirty="0" err="1" smtClean="0">
                <a:solidFill>
                  <a:schemeClr val="accent2"/>
                </a:solidFill>
              </a:rPr>
              <a:t>développement</a:t>
            </a:r>
            <a:r>
              <a:rPr lang="en-GB" sz="1800" b="0" i="0" kern="1200" dirty="0" smtClean="0">
                <a:solidFill>
                  <a:schemeClr val="accent2"/>
                </a:solidFill>
              </a:rPr>
              <a:t> des </a:t>
            </a:r>
            <a:r>
              <a:rPr lang="en-GB" sz="1800" b="0" i="0" kern="1200" dirty="0" err="1" smtClean="0">
                <a:solidFill>
                  <a:schemeClr val="accent2"/>
                </a:solidFill>
              </a:rPr>
              <a:t>capacités</a:t>
            </a:r>
            <a:r>
              <a:rPr lang="en-GB" sz="1800" b="0" i="0" kern="1200" dirty="0" smtClean="0">
                <a:solidFill>
                  <a:schemeClr val="accent2"/>
                </a:solidFill>
              </a:rPr>
              <a:t>) avec le pays </a:t>
            </a:r>
            <a:r>
              <a:rPr lang="en-GB" sz="1800" b="0" i="0" kern="1200" dirty="0" err="1" smtClean="0">
                <a:solidFill>
                  <a:schemeClr val="accent2"/>
                </a:solidFill>
              </a:rPr>
              <a:t>partenaire</a:t>
            </a:r>
            <a:r>
              <a:rPr lang="en-GB" sz="1800" b="0" i="0" kern="1200" dirty="0" smtClean="0">
                <a:solidFill>
                  <a:schemeClr val="accent2"/>
                </a:solidFill>
              </a:rPr>
              <a:t> en </a:t>
            </a:r>
            <a:r>
              <a:rPr lang="en-GB" sz="1800" b="0" i="0" kern="1200" dirty="0" err="1" smtClean="0">
                <a:solidFill>
                  <a:schemeClr val="accent2"/>
                </a:solidFill>
              </a:rPr>
              <a:t>visant</a:t>
            </a:r>
            <a:r>
              <a:rPr lang="en-GB" sz="1800" b="0" i="0" kern="1200" dirty="0" smtClean="0">
                <a:solidFill>
                  <a:schemeClr val="accent2"/>
                </a:solidFill>
              </a:rPr>
              <a:t> à </a:t>
            </a:r>
            <a:r>
              <a:rPr lang="en-GB" sz="1800" b="0" i="0" kern="1200" dirty="0" err="1" smtClean="0">
                <a:solidFill>
                  <a:schemeClr val="accent2"/>
                </a:solidFill>
              </a:rPr>
              <a:t>renforcer</a:t>
            </a:r>
            <a:r>
              <a:rPr lang="en-GB" sz="1800" b="0" i="0" kern="1200" dirty="0" smtClean="0">
                <a:solidFill>
                  <a:schemeClr val="accent2"/>
                </a:solidFill>
              </a:rPr>
              <a:t> </a:t>
            </a:r>
            <a:r>
              <a:rPr lang="en-GB" sz="1800" i="0" kern="1200" dirty="0" smtClean="0">
                <a:solidFill>
                  <a:schemeClr val="accent2"/>
                </a:solidFill>
              </a:rPr>
              <a:t>et </a:t>
            </a:r>
            <a:r>
              <a:rPr lang="en-GB" sz="1800" i="0" kern="1200" dirty="0" err="1" smtClean="0">
                <a:solidFill>
                  <a:schemeClr val="accent2"/>
                </a:solidFill>
              </a:rPr>
              <a:t>favoriser</a:t>
            </a:r>
            <a:r>
              <a:rPr lang="en-GB" sz="1800" i="0" kern="1200" dirty="0" smtClean="0">
                <a:solidFill>
                  <a:schemeClr val="accent2"/>
                </a:solidFill>
              </a:rPr>
              <a:t> </a:t>
            </a:r>
            <a:r>
              <a:rPr lang="en-GB" sz="1800" i="0" kern="1200" dirty="0" err="1" smtClean="0">
                <a:solidFill>
                  <a:schemeClr val="accent2"/>
                </a:solidFill>
              </a:rPr>
              <a:t>l’utilisation</a:t>
            </a:r>
            <a:r>
              <a:rPr lang="en-GB" sz="1800" i="0" kern="1200" dirty="0" smtClean="0">
                <a:solidFill>
                  <a:schemeClr val="accent2"/>
                </a:solidFill>
              </a:rPr>
              <a:t> de </a:t>
            </a:r>
            <a:r>
              <a:rPr lang="en-GB" sz="1800" i="0" kern="1200" dirty="0" err="1" smtClean="0">
                <a:solidFill>
                  <a:schemeClr val="accent2"/>
                </a:solidFill>
              </a:rPr>
              <a:t>ses</a:t>
            </a:r>
            <a:r>
              <a:rPr lang="en-GB" sz="1800" i="0" kern="1200" dirty="0" smtClean="0">
                <a:solidFill>
                  <a:schemeClr val="accent2"/>
                </a:solidFill>
              </a:rPr>
              <a:t> </a:t>
            </a:r>
            <a:r>
              <a:rPr lang="en-GB" sz="1800" i="0" kern="1200" dirty="0" err="1" smtClean="0">
                <a:solidFill>
                  <a:schemeClr val="accent2"/>
                </a:solidFill>
              </a:rPr>
              <a:t>systèmes</a:t>
            </a:r>
            <a:r>
              <a:rPr lang="en-GB" sz="1800" i="0" kern="1200" dirty="0" smtClean="0">
                <a:solidFill>
                  <a:schemeClr val="accent2"/>
                </a:solidFill>
              </a:rPr>
              <a:t> de </a:t>
            </a:r>
            <a:r>
              <a:rPr lang="en-GB" sz="1800" i="0" kern="1200" dirty="0" err="1" smtClean="0">
                <a:solidFill>
                  <a:schemeClr val="accent2"/>
                </a:solidFill>
              </a:rPr>
              <a:t>gestion</a:t>
            </a:r>
            <a:r>
              <a:rPr lang="en-GB" sz="1800" i="0" kern="1200" dirty="0" smtClean="0">
                <a:solidFill>
                  <a:schemeClr val="accent2"/>
                </a:solidFill>
              </a:rPr>
              <a:t>;</a:t>
            </a:r>
            <a:endParaRPr lang="en-GB" sz="1800" b="0" kern="1200" dirty="0" smtClean="0">
              <a:solidFill>
                <a:schemeClr val="accent2"/>
              </a:solidFill>
            </a:endParaRPr>
          </a:p>
          <a:p>
            <a:pPr algn="just">
              <a:lnSpc>
                <a:spcPct val="115000"/>
              </a:lnSpc>
              <a:spcBef>
                <a:spcPct val="0"/>
              </a:spcBef>
              <a:spcAft>
                <a:spcPts val="600"/>
              </a:spcAft>
              <a:buClr>
                <a:srgbClr val="2D5EC1"/>
              </a:buClr>
              <a:buFont typeface="Wingdings" pitchFamily="2" charset="2"/>
              <a:buChar char="§"/>
            </a:pPr>
            <a:r>
              <a:rPr lang="en-GB" sz="1800" i="0" dirty="0" err="1" smtClean="0">
                <a:solidFill>
                  <a:schemeClr val="accent2"/>
                </a:solidFill>
              </a:rPr>
              <a:t>être</a:t>
            </a:r>
            <a:r>
              <a:rPr lang="en-GB" sz="1800" i="0" dirty="0" smtClean="0">
                <a:solidFill>
                  <a:schemeClr val="accent2"/>
                </a:solidFill>
              </a:rPr>
              <a:t> </a:t>
            </a:r>
            <a:r>
              <a:rPr lang="en-GB" sz="1800" i="0" dirty="0" err="1" smtClean="0">
                <a:solidFill>
                  <a:schemeClr val="accent2"/>
                </a:solidFill>
              </a:rPr>
              <a:t>élaboré</a:t>
            </a:r>
            <a:r>
              <a:rPr lang="en-GB" sz="1800" i="0" dirty="0" smtClean="0">
                <a:solidFill>
                  <a:schemeClr val="accent2"/>
                </a:solidFill>
              </a:rPr>
              <a:t> </a:t>
            </a:r>
            <a:r>
              <a:rPr lang="en-GB" sz="1800" i="0" dirty="0" err="1" smtClean="0">
                <a:solidFill>
                  <a:schemeClr val="accent2"/>
                </a:solidFill>
              </a:rPr>
              <a:t>sous</a:t>
            </a:r>
            <a:r>
              <a:rPr lang="en-GB" sz="1800" i="0" dirty="0" smtClean="0">
                <a:solidFill>
                  <a:schemeClr val="accent2"/>
                </a:solidFill>
              </a:rPr>
              <a:t> la guidance des directions </a:t>
            </a:r>
            <a:r>
              <a:rPr lang="en-GB" sz="1800" i="0" dirty="0" err="1" smtClean="0">
                <a:solidFill>
                  <a:schemeClr val="accent2"/>
                </a:solidFill>
              </a:rPr>
              <a:t>géographiques</a:t>
            </a:r>
            <a:r>
              <a:rPr lang="en-GB" sz="1800" i="0" dirty="0" smtClean="0">
                <a:solidFill>
                  <a:schemeClr val="accent2"/>
                </a:solidFill>
              </a:rPr>
              <a:t> (en collaboration </a:t>
            </a:r>
            <a:r>
              <a:rPr lang="en-GB" sz="1800" i="0" dirty="0" err="1" smtClean="0">
                <a:solidFill>
                  <a:schemeClr val="accent2"/>
                </a:solidFill>
              </a:rPr>
              <a:t>étroite</a:t>
            </a:r>
            <a:r>
              <a:rPr lang="en-GB" sz="1800" i="0" dirty="0" smtClean="0">
                <a:solidFill>
                  <a:schemeClr val="accent2"/>
                </a:solidFill>
              </a:rPr>
              <a:t> avec les </a:t>
            </a:r>
            <a:r>
              <a:rPr lang="en-GB" sz="1800" b="0" i="0" dirty="0" smtClean="0">
                <a:solidFill>
                  <a:schemeClr val="accent2"/>
                </a:solidFill>
              </a:rPr>
              <a:t>et les services </a:t>
            </a:r>
            <a:r>
              <a:rPr lang="en-GB" sz="1800" b="0" i="0" dirty="0" err="1" smtClean="0">
                <a:solidFill>
                  <a:schemeClr val="accent2"/>
                </a:solidFill>
              </a:rPr>
              <a:t>généraux</a:t>
            </a:r>
            <a:r>
              <a:rPr lang="en-GB" sz="1800" b="0" i="0" dirty="0" smtClean="0">
                <a:solidFill>
                  <a:schemeClr val="accent2"/>
                </a:solidFill>
              </a:rPr>
              <a:t> </a:t>
            </a:r>
            <a:r>
              <a:rPr lang="en-GB" sz="1800" b="0" i="0" dirty="0" err="1" smtClean="0">
                <a:solidFill>
                  <a:schemeClr val="accent2"/>
                </a:solidFill>
              </a:rPr>
              <a:t>compétents</a:t>
            </a:r>
            <a:r>
              <a:rPr lang="en-GB" sz="1800" b="0" i="0" dirty="0" smtClean="0">
                <a:solidFill>
                  <a:schemeClr val="accent2"/>
                </a:solidFill>
              </a:rPr>
              <a:t>.</a:t>
            </a:r>
            <a:endParaRPr lang="en-GB" sz="1800" b="0" i="0" dirty="0" smtClean="0">
              <a:solidFill>
                <a:schemeClr val="accent2"/>
              </a:solidFill>
              <a:cs typeface="Times New Roman" pitchFamily="18" charset="0"/>
            </a:endParaRPr>
          </a:p>
          <a:p>
            <a:pPr algn="just">
              <a:lnSpc>
                <a:spcPct val="115000"/>
              </a:lnSpc>
              <a:spcBef>
                <a:spcPct val="0"/>
              </a:spcBef>
              <a:spcAft>
                <a:spcPts val="600"/>
              </a:spcAft>
              <a:buFont typeface="Wingdings" pitchFamily="2" charset="2"/>
              <a:buChar char=""/>
            </a:pPr>
            <a:endParaRPr lang="en-GB" sz="1800" dirty="0" smtClean="0"/>
          </a:p>
        </p:txBody>
      </p:sp>
      <p:sp>
        <p:nvSpPr>
          <p:cNvPr id="5" name="Title 1"/>
          <p:cNvSpPr txBox="1">
            <a:spLocks/>
          </p:cNvSpPr>
          <p:nvPr/>
        </p:nvSpPr>
        <p:spPr bwMode="auto">
          <a:xfrm>
            <a:off x="395536" y="981075"/>
            <a:ext cx="8518277" cy="11517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defRPr/>
            </a:pPr>
            <a:r>
              <a:rPr lang="en-GB" sz="2400" kern="0" dirty="0" err="1" smtClean="0"/>
              <a:t>Une</a:t>
            </a:r>
            <a:r>
              <a:rPr lang="en-GB" sz="2400" kern="0" dirty="0" smtClean="0"/>
              <a:t> </a:t>
            </a:r>
            <a:r>
              <a:rPr lang="en-GB" sz="2400" kern="0" dirty="0" err="1" smtClean="0"/>
              <a:t>feuille</a:t>
            </a:r>
            <a:r>
              <a:rPr lang="en-GB" sz="2400" kern="0" dirty="0" smtClean="0"/>
              <a:t> de route pour simplifier la </a:t>
            </a:r>
            <a:r>
              <a:rPr lang="en-GB" sz="2400" kern="0" dirty="0" err="1" smtClean="0"/>
              <a:t>préparation</a:t>
            </a:r>
            <a:r>
              <a:rPr lang="en-GB" sz="2400" kern="0" dirty="0" smtClean="0"/>
              <a:t> d’un </a:t>
            </a:r>
            <a:r>
              <a:rPr lang="en-GB" sz="2400" kern="0" dirty="0" smtClean="0"/>
              <a:t>CCAE </a:t>
            </a:r>
            <a:r>
              <a:rPr lang="en-GB" sz="2400" kern="0" dirty="0" smtClean="0"/>
              <a:t>(2</a:t>
            </a:r>
            <a:r>
              <a:rPr lang="en-GB" sz="2400" kern="0" dirty="0" smtClean="0"/>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FR" noProof="0" dirty="0" smtClean="0"/>
              <a:t>Plan du </a:t>
            </a:r>
            <a:r>
              <a:rPr lang="fr-FR" noProof="0" dirty="0" smtClean="0"/>
              <a:t>module</a:t>
            </a:r>
            <a:endParaRPr lang="fr-FR" noProof="0" dirty="0"/>
          </a:p>
        </p:txBody>
      </p:sp>
      <p:sp>
        <p:nvSpPr>
          <p:cNvPr id="3" name="Content Placeholder 2"/>
          <p:cNvSpPr>
            <a:spLocks noGrp="1"/>
          </p:cNvSpPr>
          <p:nvPr>
            <p:ph idx="1"/>
          </p:nvPr>
        </p:nvSpPr>
        <p:spPr/>
        <p:txBody>
          <a:bodyPr/>
          <a:lstStyle/>
          <a:p>
            <a:pPr marL="457200" indent="-457200">
              <a:spcBef>
                <a:spcPts val="2400"/>
              </a:spcBef>
              <a:buClrTx/>
              <a:buFont typeface="+mj-lt"/>
              <a:buAutoNum type="arabicPeriod"/>
            </a:pPr>
            <a:r>
              <a:rPr lang="fr-FR" i="0" dirty="0" smtClean="0"/>
              <a:t>Rationalité d’un CCAE</a:t>
            </a:r>
          </a:p>
          <a:p>
            <a:pPr marL="457200" indent="-457200">
              <a:spcBef>
                <a:spcPts val="2400"/>
              </a:spcBef>
              <a:buClrTx/>
              <a:buFont typeface="+mj-lt"/>
              <a:buAutoNum type="arabicPeriod"/>
            </a:pPr>
            <a:r>
              <a:rPr lang="fr-FR" i="0" noProof="0" dirty="0" smtClean="0"/>
              <a:t>Préparer la décision </a:t>
            </a:r>
            <a:r>
              <a:rPr lang="fr-FR" i="0" noProof="0" dirty="0" smtClean="0"/>
              <a:t>de </a:t>
            </a:r>
            <a:r>
              <a:rPr lang="fr-FR" i="0" noProof="0" dirty="0" smtClean="0"/>
              <a:t>fournir un AB dans des situations de fragilité</a:t>
            </a:r>
          </a:p>
          <a:p>
            <a:pPr marL="457200" indent="-457200">
              <a:spcBef>
                <a:spcPts val="2400"/>
              </a:spcBef>
              <a:buClrTx/>
              <a:buFont typeface="+mj-lt"/>
              <a:buAutoNum type="arabicPeriod"/>
            </a:pPr>
            <a:r>
              <a:rPr lang="fr-FR" b="1" i="0" dirty="0" smtClean="0">
                <a:solidFill>
                  <a:srgbClr val="C00000"/>
                </a:solidFill>
              </a:rPr>
              <a:t>Éligibilité et évaluation des risques</a:t>
            </a:r>
          </a:p>
          <a:p>
            <a:pPr marL="457200" indent="-457200">
              <a:spcBef>
                <a:spcPts val="2400"/>
              </a:spcBef>
              <a:buClrTx/>
              <a:buFont typeface="+mj-lt"/>
              <a:buAutoNum type="arabicPeriod"/>
            </a:pPr>
            <a:r>
              <a:rPr lang="fr-FR" i="0" noProof="0" dirty="0" smtClean="0"/>
              <a:t>Conception</a:t>
            </a:r>
          </a:p>
          <a:p>
            <a:pPr marL="457200" indent="-457200">
              <a:spcBef>
                <a:spcPts val="2400"/>
              </a:spcBef>
              <a:buClrTx/>
              <a:buFont typeface="+mj-lt"/>
              <a:buAutoNum type="arabicPeriod"/>
            </a:pPr>
            <a:endParaRPr lang="fr-FR" i="0" noProof="0" dirty="0" smtClean="0"/>
          </a:p>
          <a:p>
            <a:pPr marL="457200" indent="-457200">
              <a:spcBef>
                <a:spcPts val="2400"/>
              </a:spcBef>
              <a:buClrTx/>
              <a:buFont typeface="+mj-lt"/>
              <a:buAutoNum type="arabicPeriod"/>
            </a:pPr>
            <a:endParaRPr lang="fr-FR" i="0" noProof="0" dirty="0" smtClean="0"/>
          </a:p>
          <a:p>
            <a:pPr marL="457200" indent="-457200">
              <a:buClrTx/>
              <a:buFont typeface="+mj-lt"/>
              <a:buAutoNum type="arabicPeriod"/>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11</a:t>
            </a:fld>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Éligibilité </a:t>
            </a:r>
            <a:endParaRPr lang="fr-FR" noProof="0" dirty="0"/>
          </a:p>
        </p:txBody>
      </p:sp>
      <p:sp>
        <p:nvSpPr>
          <p:cNvPr id="3" name="Content Placeholder 2"/>
          <p:cNvSpPr>
            <a:spLocks noGrp="1"/>
          </p:cNvSpPr>
          <p:nvPr>
            <p:ph idx="1"/>
          </p:nvPr>
        </p:nvSpPr>
        <p:spPr>
          <a:xfrm>
            <a:off x="467544" y="1700808"/>
            <a:ext cx="8229600" cy="4214841"/>
          </a:xfrm>
        </p:spPr>
        <p:txBody>
          <a:bodyPr/>
          <a:lstStyle/>
          <a:p>
            <a:pPr lvl="0"/>
            <a:endParaRPr lang="fr-FR" sz="1600" noProof="0" dirty="0" smtClean="0"/>
          </a:p>
          <a:p>
            <a:pPr lvl="0">
              <a:buClrTx/>
              <a:buFont typeface="Wingdings" pitchFamily="2" charset="2"/>
              <a:buChar char="§"/>
            </a:pPr>
            <a:r>
              <a:rPr lang="fr-FR" sz="2000" i="0" noProof="0" dirty="0" smtClean="0"/>
              <a:t>La feuille de route AB dans une situation de fragilité est l’instrument pour</a:t>
            </a:r>
          </a:p>
          <a:p>
            <a:pPr lvl="1">
              <a:buClrTx/>
              <a:buFont typeface="Wingdings" pitchFamily="2" charset="2"/>
              <a:buChar char="ü"/>
            </a:pPr>
            <a:r>
              <a:rPr lang="fr-FR" sz="1600" noProof="0" dirty="0" smtClean="0"/>
              <a:t>Identifier si un pays est éligible</a:t>
            </a:r>
          </a:p>
          <a:p>
            <a:pPr lvl="1">
              <a:buClrTx/>
              <a:buFont typeface="Wingdings" pitchFamily="2" charset="2"/>
              <a:buChar char="ü"/>
            </a:pPr>
            <a:r>
              <a:rPr lang="fr-FR" sz="1600" i="0" noProof="0" dirty="0" smtClean="0"/>
              <a:t>Ou identifier les mesures à prendre qui pourraient le rendre éligible</a:t>
            </a:r>
          </a:p>
          <a:p>
            <a:pPr marL="342000" lvl="0">
              <a:buClrTx/>
              <a:buFont typeface="Wingdings" pitchFamily="2" charset="2"/>
              <a:buChar char="§"/>
            </a:pPr>
            <a:r>
              <a:rPr lang="fr-FR" sz="2000" i="0" noProof="0" dirty="0" smtClean="0"/>
              <a:t>Les critères d’éligibilité sont les mêmes pour tous les types de contrats, y compris les CCAE</a:t>
            </a:r>
          </a:p>
          <a:p>
            <a:pPr marL="342000" lvl="0">
              <a:buClrTx/>
              <a:buFont typeface="Wingdings" pitchFamily="2" charset="2"/>
              <a:buChar char="§"/>
            </a:pPr>
            <a:r>
              <a:rPr lang="fr-FR" sz="2000" i="0" noProof="0" dirty="0" smtClean="0"/>
              <a:t>L’appréciation est adaptée à la situation de fragilité au cas par cas</a:t>
            </a:r>
          </a:p>
          <a:p>
            <a:pPr marL="342000" lvl="0">
              <a:buClrTx/>
              <a:buFont typeface="Wingdings" pitchFamily="2" charset="2"/>
              <a:buChar char="§"/>
            </a:pPr>
            <a:r>
              <a:rPr lang="fr-FR" sz="2000" i="0" noProof="0" dirty="0" smtClean="0"/>
              <a:t>Pour les CCAE, l’identification peut se faire en parallèle avec la formulation</a:t>
            </a:r>
            <a:endParaRPr lang="fr-FR" sz="16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12</a:t>
            </a:fld>
            <a:endParaRPr lang="en-GB" dirty="0"/>
          </a:p>
        </p:txBody>
      </p:sp>
      <p:pic>
        <p:nvPicPr>
          <p:cNvPr id="6" name="Picture 2" descr="C:\Users\ffe\AppData\Local\Microsoft\Windows\Temporary Internet Files\Content.IE5\N7WEDT72\MC900036667[1].wmf"/>
          <p:cNvPicPr>
            <a:picLocks noChangeAspect="1" noChangeArrowheads="1"/>
          </p:cNvPicPr>
          <p:nvPr/>
        </p:nvPicPr>
        <p:blipFill>
          <a:blip r:embed="rId3" cstate="print"/>
          <a:srcRect/>
          <a:stretch>
            <a:fillRect/>
          </a:stretch>
        </p:blipFill>
        <p:spPr bwMode="auto">
          <a:xfrm>
            <a:off x="899592" y="5589240"/>
            <a:ext cx="936104" cy="936104"/>
          </a:xfrm>
          <a:prstGeom prst="rect">
            <a:avLst/>
          </a:prstGeom>
          <a:noFill/>
        </p:spPr>
      </p:pic>
      <p:sp>
        <p:nvSpPr>
          <p:cNvPr id="7" name="TextBox 6"/>
          <p:cNvSpPr txBox="1"/>
          <p:nvPr/>
        </p:nvSpPr>
        <p:spPr>
          <a:xfrm>
            <a:off x="2123728" y="5805264"/>
            <a:ext cx="6192688" cy="307777"/>
          </a:xfrm>
          <a:prstGeom prst="rect">
            <a:avLst/>
          </a:prstGeom>
          <a:noFill/>
        </p:spPr>
        <p:txBody>
          <a:bodyPr wrap="square" rtlCol="0">
            <a:spAutoFit/>
          </a:bodyPr>
          <a:lstStyle/>
          <a:p>
            <a:r>
              <a:rPr lang="fr-BE" sz="1400" b="1" dirty="0" smtClean="0">
                <a:solidFill>
                  <a:schemeClr val="tx1"/>
                </a:solidFill>
              </a:rPr>
              <a:t>Pas de QSG1. Feuille de route doit être approuvée par CAAB </a:t>
            </a:r>
            <a:endParaRPr lang="en-GB" sz="1400" b="1"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Éligibilité </a:t>
            </a:r>
            <a:r>
              <a:rPr lang="fr-FR" noProof="0" dirty="0" smtClean="0"/>
              <a:t>(1)</a:t>
            </a:r>
            <a:endParaRPr lang="fr-FR" noProof="0" dirty="0"/>
          </a:p>
        </p:txBody>
      </p:sp>
      <p:sp>
        <p:nvSpPr>
          <p:cNvPr id="3" name="Content Placeholder 2"/>
          <p:cNvSpPr>
            <a:spLocks noGrp="1"/>
          </p:cNvSpPr>
          <p:nvPr>
            <p:ph idx="1"/>
          </p:nvPr>
        </p:nvSpPr>
        <p:spPr>
          <a:xfrm>
            <a:off x="428596" y="1714488"/>
            <a:ext cx="8229600" cy="4669120"/>
          </a:xfrm>
        </p:spPr>
        <p:txBody>
          <a:bodyPr/>
          <a:lstStyle/>
          <a:p>
            <a:pPr lvl="0"/>
            <a:endParaRPr lang="fr-FR" sz="1600" noProof="0" dirty="0" smtClean="0"/>
          </a:p>
          <a:p>
            <a:pPr>
              <a:buClrTx/>
              <a:buNone/>
            </a:pPr>
            <a:r>
              <a:rPr lang="fr-FR" sz="1800" b="1" i="0" noProof="0" dirty="0" smtClean="0"/>
              <a:t>Politiques publiques </a:t>
            </a:r>
          </a:p>
          <a:p>
            <a:pPr>
              <a:buClrTx/>
              <a:buFont typeface="Wingdings" pitchFamily="2" charset="2"/>
              <a:buChar char="§"/>
            </a:pPr>
            <a:r>
              <a:rPr lang="fr-FR" sz="1800" i="0" noProof="0" dirty="0" smtClean="0"/>
              <a:t>Évaluation de la pertinence et de la crédibilité de la </a:t>
            </a:r>
            <a:r>
              <a:rPr lang="fr-FR" sz="1800" b="1" i="0" noProof="0" dirty="0" smtClean="0"/>
              <a:t>des politiques de réponse à</a:t>
            </a:r>
            <a:r>
              <a:rPr lang="fr-FR" sz="1800" i="0" noProof="0" dirty="0" smtClean="0"/>
              <a:t> </a:t>
            </a:r>
            <a:r>
              <a:rPr lang="fr-FR" sz="1800" i="0" noProof="0" dirty="0" smtClean="0"/>
              <a:t>la situation de fragilité. </a:t>
            </a:r>
            <a:endParaRPr lang="fr-FR" sz="1800" i="0" noProof="0" dirty="0" smtClean="0"/>
          </a:p>
          <a:p>
            <a:pPr lvl="1">
              <a:buClr>
                <a:srgbClr val="2D5EC1"/>
              </a:buClr>
              <a:buFont typeface="Wingdings" pitchFamily="2" charset="2"/>
              <a:buChar char="Ø"/>
            </a:pPr>
            <a:r>
              <a:rPr lang="fr-FR" sz="1600" b="0" dirty="0" smtClean="0"/>
              <a:t> il n’y a généralement pas de plans </a:t>
            </a:r>
            <a:r>
              <a:rPr lang="fr-FR" sz="1600" b="0" dirty="0" smtClean="0"/>
              <a:t>formels et cohérents de </a:t>
            </a:r>
            <a:r>
              <a:rPr lang="fr-FR" sz="1600" b="0" dirty="0" smtClean="0"/>
              <a:t>développement </a:t>
            </a:r>
            <a:r>
              <a:rPr lang="fr-FR" sz="1600" b="0" dirty="0" smtClean="0"/>
              <a:t>nationale</a:t>
            </a:r>
          </a:p>
          <a:p>
            <a:pPr lvl="1">
              <a:buClr>
                <a:srgbClr val="2D5EC1"/>
              </a:buClr>
              <a:buFont typeface="Wingdings" pitchFamily="2" charset="2"/>
              <a:buChar char="Ø"/>
            </a:pPr>
            <a:r>
              <a:rPr lang="fr-FR" sz="1600" b="0" dirty="0" smtClean="0"/>
              <a:t>appropriation nationale des politiques</a:t>
            </a:r>
          </a:p>
          <a:p>
            <a:pPr lvl="1">
              <a:buClr>
                <a:srgbClr val="2D5EC1"/>
              </a:buClr>
              <a:buFont typeface="Wingdings" pitchFamily="2" charset="2"/>
              <a:buChar char="Ø"/>
            </a:pPr>
            <a:r>
              <a:rPr lang="fr-FR" sz="1600" b="0" dirty="0" smtClean="0"/>
              <a:t>limiter les ambitions</a:t>
            </a:r>
            <a:endParaRPr lang="fr-FR" sz="1600" b="0" dirty="0" smtClean="0"/>
          </a:p>
          <a:p>
            <a:pPr>
              <a:buClrTx/>
              <a:buFont typeface="Wingdings" pitchFamily="2" charset="2"/>
              <a:buChar char="§"/>
            </a:pPr>
            <a:endParaRPr lang="fr-FR" sz="1800" i="0" dirty="0" smtClean="0"/>
          </a:p>
          <a:p>
            <a:pPr>
              <a:buClrTx/>
              <a:buFont typeface="Wingdings" pitchFamily="2" charset="2"/>
              <a:buChar char="§"/>
            </a:pPr>
            <a:endParaRPr lang="fr-FR" sz="1800" i="0" noProof="0" dirty="0" smtClean="0"/>
          </a:p>
          <a:p>
            <a:pPr>
              <a:buClrTx/>
              <a:buFont typeface="Wingdings" pitchFamily="2" charset="2"/>
              <a:buChar char="§"/>
            </a:pPr>
            <a:r>
              <a:rPr lang="fr-FR" sz="1800" i="0" noProof="0" dirty="0" smtClean="0"/>
              <a:t>Existe-t-il un engagement de la part du gouvernement</a:t>
            </a:r>
          </a:p>
          <a:p>
            <a:pPr lvl="1">
              <a:buClrTx/>
              <a:buFont typeface="Wingdings" pitchFamily="2" charset="2"/>
              <a:buChar char="§"/>
            </a:pPr>
            <a:r>
              <a:rPr lang="fr-FR" sz="1600" b="0" noProof="0" dirty="0" smtClean="0"/>
              <a:t>pour intégrer </a:t>
            </a:r>
            <a:r>
              <a:rPr lang="fr-FR" sz="1600" b="0" noProof="0" dirty="0" smtClean="0"/>
              <a:t>ces </a:t>
            </a:r>
            <a:r>
              <a:rPr lang="fr-FR" sz="1600" b="0" noProof="0" dirty="0" smtClean="0"/>
              <a:t>priorités dans le budget ?</a:t>
            </a:r>
          </a:p>
          <a:p>
            <a:pPr lvl="1">
              <a:buClrTx/>
              <a:buFont typeface="Wingdings" pitchFamily="2" charset="2"/>
              <a:buChar char="§"/>
            </a:pPr>
            <a:r>
              <a:rPr lang="fr-FR" sz="1600" b="0" noProof="0" dirty="0" smtClean="0"/>
              <a:t>pour mener des examens réguliers conjointement avec les partenaires de développement et, éventuellement, la société civile ?</a:t>
            </a:r>
          </a:p>
          <a:p>
            <a:pPr>
              <a:buClrTx/>
              <a:buNone/>
            </a:pPr>
            <a:endParaRPr lang="fr-FR" sz="1800" b="1" i="0" noProof="0" dirty="0" smtClean="0"/>
          </a:p>
          <a:p>
            <a:pPr>
              <a:buClrTx/>
              <a:buFont typeface="Wingdings" pitchFamily="2" charset="2"/>
              <a:buChar char="§"/>
            </a:pPr>
            <a:endParaRPr lang="fr-FR" sz="180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13</a:t>
            </a:fld>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Éligibilité </a:t>
            </a:r>
            <a:r>
              <a:rPr lang="fr-FR" noProof="0" dirty="0" smtClean="0"/>
              <a:t>(2)</a:t>
            </a:r>
            <a:endParaRPr lang="fr-FR" noProof="0" dirty="0"/>
          </a:p>
        </p:txBody>
      </p:sp>
      <p:sp>
        <p:nvSpPr>
          <p:cNvPr id="3" name="Content Placeholder 2"/>
          <p:cNvSpPr>
            <a:spLocks noGrp="1"/>
          </p:cNvSpPr>
          <p:nvPr>
            <p:ph idx="1"/>
          </p:nvPr>
        </p:nvSpPr>
        <p:spPr>
          <a:xfrm>
            <a:off x="428596" y="1714488"/>
            <a:ext cx="8229600" cy="4669120"/>
          </a:xfrm>
        </p:spPr>
        <p:txBody>
          <a:bodyPr/>
          <a:lstStyle/>
          <a:p>
            <a:pPr lvl="0"/>
            <a:endParaRPr lang="fr-FR" sz="1600" noProof="0" dirty="0" smtClean="0"/>
          </a:p>
          <a:p>
            <a:pPr>
              <a:buClrTx/>
              <a:buNone/>
            </a:pPr>
            <a:endParaRPr lang="fr-FR" sz="1800" b="1" i="0" noProof="0" dirty="0" smtClean="0"/>
          </a:p>
          <a:p>
            <a:pPr>
              <a:buClrTx/>
              <a:buNone/>
            </a:pPr>
            <a:r>
              <a:rPr lang="fr-FR" sz="1800" b="1" i="0" noProof="0" dirty="0" smtClean="0"/>
              <a:t>Cadre macroéconomique </a:t>
            </a:r>
            <a:endParaRPr lang="fr-FR" sz="1800" b="1" i="0" noProof="0" dirty="0" smtClean="0"/>
          </a:p>
          <a:p>
            <a:pPr>
              <a:buClrTx/>
              <a:buFont typeface="Wingdings" pitchFamily="2" charset="2"/>
              <a:buChar char="§"/>
            </a:pPr>
            <a:r>
              <a:rPr lang="fr-FR" sz="1800" i="0" dirty="0" smtClean="0"/>
              <a:t>Objectif prioritaire doit être la stabilisation, indispensable pour sortir de la situation de fragilité</a:t>
            </a:r>
            <a:endParaRPr lang="fr-FR" sz="1800" i="0" dirty="0" smtClean="0"/>
          </a:p>
          <a:p>
            <a:pPr>
              <a:buClrTx/>
              <a:buFont typeface="Wingdings" pitchFamily="2" charset="2"/>
              <a:buChar char="§"/>
            </a:pPr>
            <a:endParaRPr lang="fr-FR" sz="1800" b="1" i="0" noProof="0" dirty="0" smtClean="0"/>
          </a:p>
          <a:p>
            <a:pPr>
              <a:buClrTx/>
              <a:buNone/>
            </a:pPr>
            <a:r>
              <a:rPr lang="fr-FR" sz="1800" i="0" noProof="0" dirty="0" smtClean="0"/>
              <a:t>L’évaluation s’appuiera sur:</a:t>
            </a:r>
          </a:p>
          <a:p>
            <a:pPr>
              <a:buClrTx/>
              <a:buFont typeface="Wingdings" pitchFamily="2" charset="2"/>
              <a:buChar char="§"/>
            </a:pPr>
            <a:r>
              <a:rPr lang="fr-FR" sz="1800" i="0" noProof="0" dirty="0" smtClean="0"/>
              <a:t>Les relations avec le FMI et le type de programme en place</a:t>
            </a:r>
          </a:p>
          <a:p>
            <a:pPr>
              <a:buClrTx/>
              <a:buFont typeface="Wingdings" pitchFamily="2" charset="2"/>
              <a:buChar char="§"/>
            </a:pPr>
            <a:r>
              <a:rPr lang="fr-FR" sz="1800" i="0" noProof="0" dirty="0" smtClean="0"/>
              <a:t>L’analyse de la situation macroéconomique</a:t>
            </a:r>
            <a:endParaRPr lang="fr-FR" sz="1800" b="0" i="0" noProof="0" dirty="0" smtClean="0"/>
          </a:p>
          <a:p>
            <a:pPr>
              <a:buClrTx/>
              <a:buFont typeface="Wingdings" pitchFamily="2" charset="2"/>
              <a:buChar char="§"/>
            </a:pPr>
            <a:r>
              <a:rPr lang="fr-FR" sz="1800" b="0" i="0" noProof="0" dirty="0" smtClean="0"/>
              <a:t>L’existence d’estimations des recettes et dépenses des administrations publiques et de l’écart de financement</a:t>
            </a:r>
            <a:r>
              <a:rPr lang="fr-FR" sz="1800" b="0" i="0" noProof="0" dirty="0" smtClean="0"/>
              <a:t>.</a:t>
            </a:r>
          </a:p>
          <a:p>
            <a:pPr>
              <a:buClrTx/>
              <a:buFont typeface="Wingdings" pitchFamily="2" charset="2"/>
              <a:buChar char="§"/>
            </a:pPr>
            <a:r>
              <a:rPr lang="fr-FR" sz="1800" i="0" dirty="0" smtClean="0"/>
              <a:t>Les perspectives à un horizon de 2/3 ans.</a:t>
            </a:r>
            <a:endParaRPr lang="fr-FR" sz="1800" b="0" i="0" noProof="0" dirty="0" smtClean="0"/>
          </a:p>
          <a:p>
            <a:pPr>
              <a:buClrTx/>
              <a:buFont typeface="Wingdings" pitchFamily="2" charset="2"/>
              <a:buChar char="§"/>
            </a:pPr>
            <a:endParaRPr lang="fr-FR" sz="180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14</a:t>
            </a:fld>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Éligibilité </a:t>
            </a:r>
            <a:r>
              <a:rPr lang="fr-FR" noProof="0" dirty="0" smtClean="0"/>
              <a:t>(3)</a:t>
            </a:r>
            <a:endParaRPr lang="fr-FR" noProof="0" dirty="0"/>
          </a:p>
        </p:txBody>
      </p:sp>
      <p:sp>
        <p:nvSpPr>
          <p:cNvPr id="3" name="Content Placeholder 2"/>
          <p:cNvSpPr>
            <a:spLocks noGrp="1"/>
          </p:cNvSpPr>
          <p:nvPr>
            <p:ph idx="1"/>
          </p:nvPr>
        </p:nvSpPr>
        <p:spPr>
          <a:xfrm>
            <a:off x="457200" y="2000240"/>
            <a:ext cx="8229600" cy="4669120"/>
          </a:xfrm>
        </p:spPr>
        <p:txBody>
          <a:bodyPr/>
          <a:lstStyle/>
          <a:p>
            <a:pPr>
              <a:buClrTx/>
              <a:buNone/>
            </a:pPr>
            <a:r>
              <a:rPr lang="fr-FR" sz="1800" b="1" i="0" noProof="0" dirty="0" smtClean="0"/>
              <a:t>GFP</a:t>
            </a:r>
            <a:endParaRPr lang="fr-FR" sz="1800" b="1" i="0" noProof="0" dirty="0" smtClean="0"/>
          </a:p>
          <a:p>
            <a:pPr>
              <a:buClrTx/>
              <a:buFont typeface="Wingdings" pitchFamily="2" charset="2"/>
              <a:buChar char="§"/>
            </a:pPr>
            <a:endParaRPr lang="fr-FR" sz="1800" i="0" noProof="0" dirty="0" smtClean="0"/>
          </a:p>
          <a:p>
            <a:pPr>
              <a:buClrTx/>
              <a:buFont typeface="Wingdings" pitchFamily="2" charset="2"/>
              <a:buChar char="§"/>
            </a:pPr>
            <a:r>
              <a:rPr lang="fr-FR" sz="1800" i="0" dirty="0" smtClean="0"/>
              <a:t>Au minimum, les éléments fondamentaux d’une GFP doivent être en place: existence d’un budget, système de trésorerie et rapports sur l’exécution du budget. </a:t>
            </a:r>
            <a:r>
              <a:rPr lang="fr-FR" sz="1800" b="1" i="0" dirty="0" smtClean="0"/>
              <a:t>En leur absence l’AB ne peut pas être envisagé</a:t>
            </a:r>
            <a:r>
              <a:rPr lang="fr-FR" sz="1800" i="0" dirty="0" smtClean="0"/>
              <a:t>.</a:t>
            </a:r>
          </a:p>
          <a:p>
            <a:pPr>
              <a:buClrTx/>
              <a:buFont typeface="Wingdings" pitchFamily="2" charset="2"/>
              <a:buChar char="§"/>
            </a:pPr>
            <a:endParaRPr lang="fr-FR" sz="1800" i="0" dirty="0" smtClean="0"/>
          </a:p>
          <a:p>
            <a:pPr>
              <a:buClrTx/>
              <a:buFont typeface="Wingdings" pitchFamily="2" charset="2"/>
              <a:buChar char="§"/>
            </a:pPr>
            <a:r>
              <a:rPr lang="fr-FR" sz="1800" i="0" noProof="0" dirty="0" smtClean="0"/>
              <a:t>Dans </a:t>
            </a:r>
            <a:r>
              <a:rPr lang="fr-FR" sz="1800" i="0" noProof="0" dirty="0" smtClean="0"/>
              <a:t>les situations de fragilité un programme formalisé de réforme de la GFP peut ne pas exister. Dans ce cas l’engagement du pays sur un programme approprié </a:t>
            </a:r>
            <a:r>
              <a:rPr lang="fr-FR" sz="1800" b="1" i="0" noProof="0" dirty="0" smtClean="0"/>
              <a:t>d’amélioration</a:t>
            </a:r>
            <a:r>
              <a:rPr lang="fr-FR" sz="1800" i="0" noProof="0" dirty="0" smtClean="0"/>
              <a:t> de sa GFP et l’évidence de progrès réalisés dans des délais satisfaisants doivent être évalués. </a:t>
            </a:r>
            <a:endParaRPr lang="fr-FR" sz="1800" i="0" noProof="0" dirty="0" smtClean="0"/>
          </a:p>
          <a:p>
            <a:pPr>
              <a:buClrTx/>
              <a:buNone/>
            </a:pPr>
            <a:endParaRPr lang="fr-FR" sz="1800" i="0" noProof="0" dirty="0" smtClean="0"/>
          </a:p>
          <a:p>
            <a:pPr>
              <a:buClrTx/>
              <a:buFont typeface="Wingdings" pitchFamily="2" charset="2"/>
              <a:buChar char="§"/>
            </a:pPr>
            <a:r>
              <a:rPr lang="fr-FR" sz="1800" i="0" noProof="0" dirty="0" smtClean="0"/>
              <a:t>Mesures </a:t>
            </a:r>
            <a:r>
              <a:rPr lang="fr-FR" sz="1800" i="0" noProof="0" dirty="0" smtClean="0"/>
              <a:t>à court terme: des conditions particulières peuvent être requises préalablement au premier décaissement.</a:t>
            </a:r>
          </a:p>
        </p:txBody>
      </p:sp>
      <p:sp>
        <p:nvSpPr>
          <p:cNvPr id="5" name="Slide Number Placeholder 4"/>
          <p:cNvSpPr>
            <a:spLocks noGrp="1"/>
          </p:cNvSpPr>
          <p:nvPr>
            <p:ph type="sldNum" sz="quarter" idx="12"/>
          </p:nvPr>
        </p:nvSpPr>
        <p:spPr/>
        <p:txBody>
          <a:bodyPr/>
          <a:lstStyle/>
          <a:p>
            <a:fld id="{37B83C0C-BC65-4367-9B8A-060D4801009D}" type="slidenum">
              <a:rPr lang="en-GB" smtClean="0"/>
              <a:pPr/>
              <a:t>15</a:t>
            </a:fld>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24744"/>
            <a:ext cx="8229600" cy="571504"/>
          </a:xfrm>
        </p:spPr>
        <p:txBody>
          <a:bodyPr/>
          <a:lstStyle/>
          <a:p>
            <a:r>
              <a:rPr lang="fr-FR" noProof="0" dirty="0" smtClean="0"/>
              <a:t>Éligibilité </a:t>
            </a:r>
            <a:r>
              <a:rPr lang="fr-FR" noProof="0" dirty="0" smtClean="0"/>
              <a:t>(4)</a:t>
            </a:r>
            <a:endParaRPr lang="fr-FR" noProof="0" dirty="0"/>
          </a:p>
        </p:txBody>
      </p:sp>
      <p:sp>
        <p:nvSpPr>
          <p:cNvPr id="3" name="Content Placeholder 2"/>
          <p:cNvSpPr>
            <a:spLocks noGrp="1"/>
          </p:cNvSpPr>
          <p:nvPr>
            <p:ph idx="1"/>
          </p:nvPr>
        </p:nvSpPr>
        <p:spPr>
          <a:xfrm>
            <a:off x="611560" y="1772816"/>
            <a:ext cx="8229600" cy="4214841"/>
          </a:xfrm>
        </p:spPr>
        <p:txBody>
          <a:bodyPr/>
          <a:lstStyle/>
          <a:p>
            <a:pPr lvl="0"/>
            <a:endParaRPr lang="fr-FR" sz="1600" noProof="0" dirty="0" smtClean="0"/>
          </a:p>
          <a:p>
            <a:pPr>
              <a:buClrTx/>
              <a:buNone/>
            </a:pPr>
            <a:r>
              <a:rPr lang="fr-FR" sz="1800" b="1" i="0" noProof="0" dirty="0" smtClean="0"/>
              <a:t>Transparence et supervision du budget</a:t>
            </a:r>
          </a:p>
          <a:p>
            <a:pPr>
              <a:buClrTx/>
              <a:buNone/>
            </a:pPr>
            <a:endParaRPr lang="fr-FR" sz="1800" b="1" i="0" noProof="0" dirty="0" smtClean="0"/>
          </a:p>
          <a:p>
            <a:pPr>
              <a:buClrTx/>
              <a:buFont typeface="Wingdings" pitchFamily="2" charset="2"/>
              <a:buChar char="§"/>
            </a:pPr>
            <a:r>
              <a:rPr lang="fr-FR" sz="1600" i="0" noProof="0" dirty="0" smtClean="0"/>
              <a:t>Les critères permettant d’évaluer l’éligibilité en vue de l’approbation du programme et durant la mise en œuvre doivent être adaptés à la situation de fragilité </a:t>
            </a:r>
          </a:p>
          <a:p>
            <a:pPr>
              <a:buClrTx/>
              <a:buNone/>
            </a:pPr>
            <a:r>
              <a:rPr lang="fr-FR" sz="1600" i="0" noProof="0" dirty="0" smtClean="0"/>
              <a:t>	</a:t>
            </a:r>
          </a:p>
          <a:p>
            <a:pPr>
              <a:buClrTx/>
              <a:buFont typeface="Wingdings" pitchFamily="2" charset="2"/>
              <a:buChar char="§"/>
            </a:pPr>
            <a:r>
              <a:rPr lang="fr-FR" sz="1600" i="0" noProof="0" dirty="0" smtClean="0">
                <a:sym typeface="Wingdings" pitchFamily="2" charset="2"/>
              </a:rPr>
              <a:t>évaluer </a:t>
            </a:r>
            <a:r>
              <a:rPr lang="fr-FR" sz="1600" i="0" noProof="0" dirty="0" smtClean="0">
                <a:sym typeface="Wingdings" pitchFamily="2" charset="2"/>
              </a:rPr>
              <a:t>l</a:t>
            </a:r>
            <a:r>
              <a:rPr lang="fr-FR" sz="1600" b="1" i="0" noProof="0" dirty="0" smtClean="0">
                <a:sym typeface="Wingdings" pitchFamily="2" charset="2"/>
              </a:rPr>
              <a:t>’engagement</a:t>
            </a:r>
            <a:r>
              <a:rPr lang="fr-FR" sz="1600" i="0" noProof="0" dirty="0" smtClean="0">
                <a:sym typeface="Wingdings" pitchFamily="2" charset="2"/>
              </a:rPr>
              <a:t> </a:t>
            </a:r>
            <a:r>
              <a:rPr lang="fr-FR" sz="1600" i="0" noProof="0" dirty="0" smtClean="0">
                <a:sym typeface="Wingdings" pitchFamily="2" charset="2"/>
              </a:rPr>
              <a:t>du gouvernement à satisfaire le critère plutôt que d’exiger que le critère soit satisfait avant l’approbation du programme. Toutefois le critère reste une </a:t>
            </a:r>
            <a:r>
              <a:rPr lang="fr-FR" sz="1600" b="1" i="0" noProof="0" dirty="0" smtClean="0">
                <a:sym typeface="Wingdings" pitchFamily="2" charset="2"/>
              </a:rPr>
              <a:t>condition pour le premier décaisseme</a:t>
            </a:r>
            <a:r>
              <a:rPr lang="fr-FR" sz="1600" i="0" noProof="0" dirty="0" smtClean="0">
                <a:sym typeface="Wingdings" pitchFamily="2" charset="2"/>
              </a:rPr>
              <a:t>nt. </a:t>
            </a:r>
          </a:p>
          <a:p>
            <a:pPr>
              <a:buClrTx/>
              <a:buNone/>
            </a:pPr>
            <a:endParaRPr lang="fr-FR" sz="1600" i="0" noProof="0" dirty="0" smtClean="0">
              <a:sym typeface="Wingdings" pitchFamily="2" charset="2"/>
            </a:endParaRPr>
          </a:p>
          <a:p>
            <a:pPr>
              <a:buClrTx/>
              <a:buFont typeface="Wingdings" pitchFamily="2" charset="2"/>
              <a:buChar char="§"/>
            </a:pPr>
            <a:r>
              <a:rPr lang="fr-FR" sz="1600" i="0" noProof="0" dirty="0" smtClean="0">
                <a:sym typeface="Wingdings" pitchFamily="2" charset="2"/>
              </a:rPr>
              <a:t>définir </a:t>
            </a:r>
            <a:r>
              <a:rPr lang="fr-FR" sz="1600" i="0" noProof="0" dirty="0" smtClean="0">
                <a:sym typeface="Wingdings" pitchFamily="2" charset="2"/>
              </a:rPr>
              <a:t>des jalons </a:t>
            </a:r>
            <a:r>
              <a:rPr lang="fr-FR" sz="1600" i="0" noProof="0" dirty="0" smtClean="0">
                <a:sym typeface="Wingdings" pitchFamily="2" charset="2"/>
              </a:rPr>
              <a:t>réalistes </a:t>
            </a:r>
            <a:r>
              <a:rPr lang="fr-FR" sz="1600" i="0" noProof="0" dirty="0" smtClean="0">
                <a:sym typeface="Wingdings" pitchFamily="2" charset="2"/>
              </a:rPr>
              <a:t>et évaluer les progrès (mise en œuvre</a:t>
            </a:r>
            <a:r>
              <a:rPr lang="fr-FR" sz="1600" i="0" noProof="0" dirty="0" smtClean="0">
                <a:sym typeface="Wingdings" pitchFamily="2" charset="2"/>
              </a:rPr>
              <a:t>)</a:t>
            </a:r>
          </a:p>
          <a:p>
            <a:pPr lvl="1">
              <a:buClrTx/>
              <a:buFont typeface="Wingdings" pitchFamily="2" charset="2"/>
              <a:buChar char="ü"/>
            </a:pPr>
            <a:r>
              <a:rPr lang="fr-FR" sz="1200" b="0" dirty="0" smtClean="0">
                <a:sym typeface="Wingdings" pitchFamily="2" charset="2"/>
              </a:rPr>
              <a:t>Production et publication des principaux documents budgétaires</a:t>
            </a:r>
          </a:p>
          <a:p>
            <a:pPr lvl="1">
              <a:buClrTx/>
              <a:buFont typeface="Wingdings" pitchFamily="2" charset="2"/>
              <a:buChar char="ü"/>
            </a:pPr>
            <a:r>
              <a:rPr lang="fr-FR" sz="1200" b="0" i="0" noProof="0" dirty="0" smtClean="0">
                <a:sym typeface="Wingdings" pitchFamily="2" charset="2"/>
              </a:rPr>
              <a:t>Mise à disposition de l’information budgétaire dans les délais requis</a:t>
            </a:r>
          </a:p>
          <a:p>
            <a:pPr lvl="1">
              <a:buClrTx/>
              <a:buFont typeface="Wingdings" pitchFamily="2" charset="2"/>
              <a:buChar char="ü"/>
            </a:pPr>
            <a:r>
              <a:rPr lang="fr-FR" sz="1200" b="0" dirty="0" smtClean="0">
                <a:sym typeface="Wingdings" pitchFamily="2" charset="2"/>
              </a:rPr>
              <a:t>Exhaustivité des informations budgétaires</a:t>
            </a:r>
          </a:p>
          <a:p>
            <a:pPr lvl="1">
              <a:buClrTx/>
              <a:buFont typeface="Wingdings" pitchFamily="2" charset="2"/>
              <a:buChar char="ü"/>
            </a:pPr>
            <a:r>
              <a:rPr lang="fr-FR" sz="1200" b="0" i="0" noProof="0" dirty="0" smtClean="0">
                <a:sym typeface="Wingdings" pitchFamily="2" charset="2"/>
              </a:rPr>
              <a:t>Qualité, intégrité et fiabilité des informations</a:t>
            </a:r>
            <a:endParaRPr lang="fr-FR" sz="1200" b="0" i="0" noProof="0" dirty="0" smtClean="0">
              <a:sym typeface="Wingdings" pitchFamily="2" charset="2"/>
            </a:endParaRPr>
          </a:p>
          <a:p>
            <a:pPr lvl="4">
              <a:buNone/>
            </a:pPr>
            <a:endParaRPr lang="fr-FR" i="0" noProof="0" dirty="0" smtClean="0"/>
          </a:p>
          <a:p>
            <a:pPr>
              <a:buClrTx/>
              <a:buNone/>
            </a:pPr>
            <a:r>
              <a:rPr lang="fr-FR" sz="1800" i="0" noProof="0" dirty="0" smtClean="0"/>
              <a:t>	</a:t>
            </a:r>
          </a:p>
          <a:p>
            <a:pPr lvl="1">
              <a:buClrTx/>
              <a:buNone/>
            </a:pPr>
            <a:r>
              <a:rPr lang="fr-FR" sz="1600" b="0" i="0" noProof="0" dirty="0" smtClean="0"/>
              <a:t>	</a:t>
            </a:r>
          </a:p>
        </p:txBody>
      </p:sp>
      <p:sp>
        <p:nvSpPr>
          <p:cNvPr id="5" name="Slide Number Placeholder 4"/>
          <p:cNvSpPr>
            <a:spLocks noGrp="1"/>
          </p:cNvSpPr>
          <p:nvPr>
            <p:ph type="sldNum" sz="quarter" idx="12"/>
          </p:nvPr>
        </p:nvSpPr>
        <p:spPr/>
        <p:txBody>
          <a:bodyPr/>
          <a:lstStyle/>
          <a:p>
            <a:fld id="{37B83C0C-BC65-4367-9B8A-060D4801009D}" type="slidenum">
              <a:rPr lang="en-GB" smtClean="0"/>
              <a:pPr/>
              <a:t>16</a:t>
            </a:fld>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285861"/>
            <a:ext cx="8856984" cy="571504"/>
          </a:xfrm>
        </p:spPr>
        <p:txBody>
          <a:bodyPr/>
          <a:lstStyle/>
          <a:p>
            <a:r>
              <a:rPr lang="en-GB" sz="2800" dirty="0" err="1" smtClean="0"/>
              <a:t>Evaluer</a:t>
            </a:r>
            <a:r>
              <a:rPr lang="en-GB" sz="2800" dirty="0" smtClean="0"/>
              <a:t> les </a:t>
            </a:r>
            <a:r>
              <a:rPr lang="en-GB" sz="2800" dirty="0" err="1" smtClean="0"/>
              <a:t>risques</a:t>
            </a:r>
            <a:endParaRPr lang="en-GB" sz="2800" dirty="0"/>
          </a:p>
        </p:txBody>
      </p:sp>
      <p:sp>
        <p:nvSpPr>
          <p:cNvPr id="3" name="Content Placeholder 2"/>
          <p:cNvSpPr>
            <a:spLocks noGrp="1"/>
          </p:cNvSpPr>
          <p:nvPr>
            <p:ph idx="1"/>
          </p:nvPr>
        </p:nvSpPr>
        <p:spPr>
          <a:xfrm>
            <a:off x="457200" y="1844824"/>
            <a:ext cx="8229600" cy="4824536"/>
          </a:xfrm>
        </p:spPr>
        <p:txBody>
          <a:bodyPr/>
          <a:lstStyle/>
          <a:p>
            <a:pPr lvl="0">
              <a:buClrTx/>
              <a:buFont typeface="Wingdings" pitchFamily="2" charset="2"/>
              <a:buChar char="§"/>
            </a:pPr>
            <a:r>
              <a:rPr lang="en-GB" sz="1800" i="0" dirty="0" smtClean="0"/>
              <a:t>Crucial pour un CCAE </a:t>
            </a:r>
            <a:r>
              <a:rPr lang="en-GB" sz="1800" i="0" dirty="0" smtClean="0">
                <a:sym typeface="Wingdings" pitchFamily="2" charset="2"/>
              </a:rPr>
              <a:t> les </a:t>
            </a:r>
            <a:r>
              <a:rPr lang="en-GB" sz="1800" i="0" dirty="0" err="1" smtClean="0">
                <a:sym typeface="Wingdings" pitchFamily="2" charset="2"/>
              </a:rPr>
              <a:t>risques</a:t>
            </a:r>
            <a:r>
              <a:rPr lang="en-GB" sz="1800" i="0" dirty="0" smtClean="0">
                <a:sym typeface="Wingdings" pitchFamily="2" charset="2"/>
              </a:rPr>
              <a:t> à </a:t>
            </a:r>
            <a:r>
              <a:rPr lang="en-GB" sz="1800" i="0" dirty="0" err="1" smtClean="0">
                <a:sym typeface="Wingdings" pitchFamily="2" charset="2"/>
              </a:rPr>
              <a:t>venir</a:t>
            </a:r>
            <a:endParaRPr lang="en-GB" sz="1800" i="0" dirty="0" smtClean="0"/>
          </a:p>
          <a:p>
            <a:pPr lvl="0">
              <a:buClrTx/>
              <a:buFont typeface="Wingdings" pitchFamily="2" charset="2"/>
              <a:buChar char="§"/>
            </a:pPr>
            <a:r>
              <a:rPr lang="en-GB" sz="1800" i="0" dirty="0" smtClean="0"/>
              <a:t>Specific conflict or fragility/political economy assessment, possibly carried out jointly by donors (ideally with government concerned);</a:t>
            </a:r>
          </a:p>
          <a:p>
            <a:pPr>
              <a:buClrTx/>
              <a:buFont typeface="Wingdings" pitchFamily="2" charset="2"/>
              <a:buChar char="§"/>
            </a:pPr>
            <a:r>
              <a:rPr lang="en-GB" sz="1800" i="0" dirty="0" smtClean="0"/>
              <a:t>EC’s RMF should take into account (narrative) the specificities related to fragility</a:t>
            </a:r>
          </a:p>
          <a:p>
            <a:pPr>
              <a:buClrTx/>
              <a:buFont typeface="Wingdings" pitchFamily="2" charset="2"/>
              <a:buChar char="§"/>
            </a:pPr>
            <a:r>
              <a:rPr lang="en-GB" sz="1800" i="0" dirty="0" smtClean="0"/>
              <a:t>Delegation’s own analysis of key factors and actors playing a role in the fragility situation</a:t>
            </a:r>
          </a:p>
          <a:p>
            <a:pPr>
              <a:buClrTx/>
              <a:buFont typeface="Wingdings" pitchFamily="2" charset="2"/>
              <a:buChar char="§"/>
            </a:pPr>
            <a:r>
              <a:rPr lang="en-GB" sz="1800" i="0" dirty="0" smtClean="0"/>
              <a:t>Risks/expected results – Risks of non-intervention/opportunities - risk response strategies, mitigating measures and capacity development.</a:t>
            </a:r>
          </a:p>
          <a:p>
            <a:pPr>
              <a:buClrTx/>
              <a:buNone/>
            </a:pPr>
            <a:r>
              <a:rPr lang="en-GB" sz="1800" i="0" dirty="0" smtClean="0"/>
              <a:t>		- Assessments should be shared with EU-MS represented in the country.</a:t>
            </a:r>
          </a:p>
          <a:p>
            <a:pPr>
              <a:buClrTx/>
              <a:buNone/>
            </a:pPr>
            <a:r>
              <a:rPr lang="en-GB" sz="1800" i="0" dirty="0" smtClean="0"/>
              <a:t>		- Consultation with non EU donors (IFIs) recommended.</a:t>
            </a:r>
          </a:p>
          <a:p>
            <a:pPr>
              <a:buClrTx/>
              <a:buNone/>
            </a:pPr>
            <a:endParaRPr lang="en-GB" sz="1800" i="0" dirty="0" smtClean="0"/>
          </a:p>
          <a:p>
            <a:pPr lvl="1">
              <a:buClrTx/>
              <a:buFont typeface="Wingdings" pitchFamily="2" charset="2"/>
              <a:buChar char="Ø"/>
            </a:pPr>
            <a:r>
              <a:rPr lang="en-GB" sz="1600" dirty="0" smtClean="0"/>
              <a:t>SBC discussed at BSSC: case by case analysis and possibility for high risk acceptance </a:t>
            </a:r>
            <a:endParaRPr lang="en-GB" sz="1600" i="0" dirty="0" smtClean="0"/>
          </a:p>
          <a:p>
            <a:pPr lvl="1">
              <a:buClrTx/>
              <a:buFont typeface="Wingdings" pitchFamily="2" charset="2"/>
              <a:buChar char="§"/>
            </a:pPr>
            <a:endParaRPr lang="en-GB" sz="1400" b="0" i="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17</a:t>
            </a:fld>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1142984"/>
            <a:ext cx="8229600" cy="571504"/>
          </a:xfrm>
        </p:spPr>
        <p:txBody>
          <a:bodyPr/>
          <a:lstStyle/>
          <a:p>
            <a:r>
              <a:rPr lang="fr-FR" noProof="0" dirty="0" smtClean="0"/>
              <a:t>Évaluer les risques </a:t>
            </a:r>
            <a:endParaRPr lang="fr-FR" noProof="0" dirty="0"/>
          </a:p>
        </p:txBody>
      </p:sp>
      <p:sp>
        <p:nvSpPr>
          <p:cNvPr id="3" name="Content Placeholder 2"/>
          <p:cNvSpPr>
            <a:spLocks noGrp="1"/>
          </p:cNvSpPr>
          <p:nvPr>
            <p:ph idx="1"/>
          </p:nvPr>
        </p:nvSpPr>
        <p:spPr>
          <a:xfrm>
            <a:off x="500034" y="1785926"/>
            <a:ext cx="8229600" cy="4523394"/>
          </a:xfrm>
        </p:spPr>
        <p:txBody>
          <a:bodyPr/>
          <a:lstStyle/>
          <a:p>
            <a:pPr>
              <a:spcBef>
                <a:spcPts val="1800"/>
              </a:spcBef>
              <a:spcAft>
                <a:spcPts val="600"/>
              </a:spcAft>
              <a:buClrTx/>
              <a:buFont typeface="Wingdings" pitchFamily="2" charset="2"/>
              <a:buChar char="§"/>
            </a:pPr>
            <a:r>
              <a:rPr lang="en-GB" sz="1600" i="0" dirty="0" smtClean="0"/>
              <a:t>Crucial pour un CCAE </a:t>
            </a:r>
            <a:r>
              <a:rPr lang="en-GB" sz="1600" i="0" dirty="0" smtClean="0">
                <a:sym typeface="Wingdings" pitchFamily="2" charset="2"/>
              </a:rPr>
              <a:t> </a:t>
            </a:r>
            <a:r>
              <a:rPr lang="en-GB" sz="1600" i="0" dirty="0" err="1" smtClean="0">
                <a:sym typeface="Wingdings" pitchFamily="2" charset="2"/>
              </a:rPr>
              <a:t>anticiper</a:t>
            </a:r>
            <a:r>
              <a:rPr lang="en-GB" sz="1600" i="0" dirty="0" smtClean="0">
                <a:sym typeface="Wingdings" pitchFamily="2" charset="2"/>
              </a:rPr>
              <a:t> </a:t>
            </a:r>
            <a:r>
              <a:rPr lang="en-GB" sz="1600" i="0" dirty="0" smtClean="0">
                <a:sym typeface="Wingdings" pitchFamily="2" charset="2"/>
              </a:rPr>
              <a:t>les </a:t>
            </a:r>
            <a:r>
              <a:rPr lang="en-GB" sz="1600" i="0" dirty="0" err="1" smtClean="0">
                <a:sym typeface="Wingdings" pitchFamily="2" charset="2"/>
              </a:rPr>
              <a:t>risques</a:t>
            </a:r>
            <a:r>
              <a:rPr lang="en-GB" sz="1600" i="0" dirty="0" smtClean="0">
                <a:sym typeface="Wingdings" pitchFamily="2" charset="2"/>
              </a:rPr>
              <a:t> à </a:t>
            </a:r>
            <a:r>
              <a:rPr lang="en-GB" sz="1600" i="0" dirty="0" err="1" smtClean="0">
                <a:sym typeface="Wingdings" pitchFamily="2" charset="2"/>
              </a:rPr>
              <a:t>venir</a:t>
            </a:r>
            <a:endParaRPr lang="en-GB" sz="1600" i="0" dirty="0" smtClean="0"/>
          </a:p>
          <a:p>
            <a:pPr lvl="0">
              <a:spcBef>
                <a:spcPts val="1800"/>
              </a:spcBef>
              <a:spcAft>
                <a:spcPts val="600"/>
              </a:spcAft>
              <a:buClrTx/>
              <a:buFont typeface="Wingdings" pitchFamily="2" charset="2"/>
              <a:buChar char="§"/>
            </a:pPr>
            <a:r>
              <a:rPr lang="fr-FR" sz="1600" i="0" noProof="0" dirty="0" smtClean="0"/>
              <a:t>Une </a:t>
            </a:r>
            <a:r>
              <a:rPr lang="fr-FR" sz="1600" i="0" noProof="0" dirty="0" smtClean="0"/>
              <a:t>évaluation spécifique du conflit ou de la fragilité/de l’économie </a:t>
            </a:r>
            <a:r>
              <a:rPr lang="fr-FR" sz="1600" i="0" dirty="0" smtClean="0"/>
              <a:t>réalisée</a:t>
            </a:r>
            <a:r>
              <a:rPr lang="fr-FR" sz="1600" i="0" noProof="0" dirty="0" smtClean="0"/>
              <a:t> conjointement par les donateurs/gouvernement partenaire, si disponible</a:t>
            </a:r>
          </a:p>
          <a:p>
            <a:pPr>
              <a:spcBef>
                <a:spcPts val="1200"/>
              </a:spcBef>
              <a:spcAft>
                <a:spcPts val="600"/>
              </a:spcAft>
              <a:buClrTx/>
              <a:buFont typeface="Wingdings" pitchFamily="2" charset="2"/>
              <a:buChar char="§"/>
            </a:pPr>
            <a:r>
              <a:rPr lang="fr-FR" sz="1600" i="0" noProof="0" dirty="0" smtClean="0"/>
              <a:t>Importance de l’analyse par </a:t>
            </a:r>
            <a:r>
              <a:rPr lang="fr-FR" sz="1600" i="0" noProof="0" dirty="0" smtClean="0"/>
              <a:t>la délégation des facteurs et acteurs clés jouant un rôle dans la situation de fragilité</a:t>
            </a:r>
          </a:p>
          <a:p>
            <a:pPr>
              <a:spcBef>
                <a:spcPts val="1200"/>
              </a:spcBef>
              <a:spcAft>
                <a:spcPts val="600"/>
              </a:spcAft>
              <a:buClrTx/>
              <a:buFont typeface="Wingdings" pitchFamily="2" charset="2"/>
              <a:buChar char="§"/>
            </a:pPr>
            <a:r>
              <a:rPr lang="fr-FR" sz="1600" i="0" noProof="0" dirty="0" smtClean="0"/>
              <a:t>Le cadre de gestion du </a:t>
            </a:r>
            <a:r>
              <a:rPr lang="fr-FR" sz="1600" i="0" noProof="0" dirty="0" smtClean="0"/>
              <a:t>risque est </a:t>
            </a:r>
            <a:r>
              <a:rPr lang="fr-FR" sz="1600" i="0" dirty="0" smtClean="0"/>
              <a:t>à</a:t>
            </a:r>
            <a:r>
              <a:rPr lang="fr-FR" sz="1600" i="0" noProof="0" dirty="0" smtClean="0"/>
              <a:t> compléter en tenant compte (compte-rendu) des spécificités </a:t>
            </a:r>
            <a:r>
              <a:rPr lang="fr-FR" sz="1600" i="0" dirty="0" smtClean="0"/>
              <a:t>liées</a:t>
            </a:r>
            <a:r>
              <a:rPr lang="fr-FR" sz="1600" i="0" noProof="0" dirty="0" smtClean="0"/>
              <a:t> à la fragilité</a:t>
            </a:r>
          </a:p>
          <a:p>
            <a:pPr>
              <a:spcBef>
                <a:spcPts val="1200"/>
              </a:spcBef>
              <a:spcAft>
                <a:spcPts val="600"/>
              </a:spcAft>
              <a:buClrTx/>
              <a:buFont typeface="Wingdings" pitchFamily="2" charset="2"/>
              <a:buChar char="§"/>
            </a:pPr>
            <a:r>
              <a:rPr lang="fr-FR" sz="1600" i="0" noProof="0" dirty="0" smtClean="0"/>
              <a:t>L’évaluation des conséquences d’un non-engagement.</a:t>
            </a:r>
          </a:p>
          <a:p>
            <a:pPr marL="0">
              <a:spcBef>
                <a:spcPts val="0"/>
              </a:spcBef>
              <a:spcAft>
                <a:spcPts val="0"/>
              </a:spcAft>
              <a:buClrTx/>
              <a:buFont typeface="Wingdings" pitchFamily="2" charset="2"/>
              <a:buChar char="Ø"/>
            </a:pPr>
            <a:r>
              <a:rPr lang="fr-FR" sz="1600" b="1" i="0" noProof="0" dirty="0" smtClean="0"/>
              <a:t>L’évaluation doit être partagée avec les ÉM </a:t>
            </a:r>
            <a:r>
              <a:rPr lang="fr-FR" sz="1600" b="1" i="0" noProof="0" dirty="0" smtClean="0"/>
              <a:t>présents </a:t>
            </a:r>
            <a:r>
              <a:rPr lang="fr-FR" sz="1600" b="1" i="0" noProof="0" dirty="0" smtClean="0"/>
              <a:t>dans le pays.</a:t>
            </a:r>
          </a:p>
          <a:p>
            <a:pPr marL="0">
              <a:spcBef>
                <a:spcPts val="0"/>
              </a:spcBef>
              <a:spcAft>
                <a:spcPts val="0"/>
              </a:spcAft>
              <a:buClrTx/>
              <a:buFont typeface="Wingdings" pitchFamily="2" charset="2"/>
              <a:buChar char="Ø"/>
            </a:pPr>
            <a:r>
              <a:rPr lang="fr-FR" sz="1600" b="1" i="0" dirty="0" smtClean="0"/>
              <a:t>C</a:t>
            </a:r>
            <a:r>
              <a:rPr lang="fr-FR" sz="1600" b="1" i="0" noProof="0" dirty="0" err="1" smtClean="0"/>
              <a:t>onsultation</a:t>
            </a:r>
            <a:r>
              <a:rPr lang="fr-FR" sz="1600" b="1" i="0" noProof="0" dirty="0" smtClean="0"/>
              <a:t> </a:t>
            </a:r>
            <a:r>
              <a:rPr lang="fr-FR" sz="1600" b="1" i="0" noProof="0" dirty="0" smtClean="0"/>
              <a:t>hors UE, </a:t>
            </a:r>
            <a:r>
              <a:rPr lang="fr-FR" sz="1600" b="1" i="0" noProof="0" dirty="0" smtClean="0"/>
              <a:t>(en particulier avec </a:t>
            </a:r>
            <a:r>
              <a:rPr lang="fr-FR" sz="1600" b="1" i="0" noProof="0" dirty="0" err="1" smtClean="0"/>
              <a:t>IFIs</a:t>
            </a:r>
            <a:r>
              <a:rPr lang="fr-FR" sz="1600" b="1" i="0" noProof="0" dirty="0" smtClean="0"/>
              <a:t>)  </a:t>
            </a:r>
            <a:r>
              <a:rPr lang="fr-FR" sz="1600" b="1" i="0" noProof="0" dirty="0" smtClean="0"/>
              <a:t>recommandée</a:t>
            </a:r>
            <a:r>
              <a:rPr lang="fr-FR" sz="1800" b="1" i="0" noProof="0" dirty="0" smtClean="0"/>
              <a:t>.</a:t>
            </a:r>
          </a:p>
          <a:p>
            <a:pPr lvl="1">
              <a:buClrTx/>
              <a:buNone/>
            </a:pPr>
            <a:endParaRPr lang="fr-FR" sz="1400" b="0" i="0" noProof="0" dirty="0" smtClean="0"/>
          </a:p>
          <a:p>
            <a:pPr>
              <a:buClrTx/>
              <a:buNone/>
            </a:pPr>
            <a:r>
              <a:rPr lang="fr-FR" sz="1800" i="0" dirty="0" smtClean="0"/>
              <a:t>	CCAE toujours soumis au CCAB: analyse cas par cas et possibilité d’acceptation d’un risque élevé</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18</a:t>
            </a:fld>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FR" noProof="0" dirty="0" smtClean="0"/>
              <a:t>Plan du module 11</a:t>
            </a:r>
            <a:endParaRPr lang="fr-FR" noProof="0" dirty="0"/>
          </a:p>
        </p:txBody>
      </p:sp>
      <p:sp>
        <p:nvSpPr>
          <p:cNvPr id="3" name="Content Placeholder 2"/>
          <p:cNvSpPr>
            <a:spLocks noGrp="1"/>
          </p:cNvSpPr>
          <p:nvPr>
            <p:ph idx="1"/>
          </p:nvPr>
        </p:nvSpPr>
        <p:spPr/>
        <p:txBody>
          <a:bodyPr/>
          <a:lstStyle/>
          <a:p>
            <a:pPr marL="457200" indent="-457200">
              <a:spcBef>
                <a:spcPts val="2400"/>
              </a:spcBef>
              <a:buClrTx/>
              <a:buFont typeface="+mj-lt"/>
              <a:buAutoNum type="arabicPeriod"/>
            </a:pPr>
            <a:r>
              <a:rPr lang="fr-FR" i="0" noProof="0" dirty="0" smtClean="0">
                <a:solidFill>
                  <a:schemeClr val="bg2">
                    <a:lumMod val="40000"/>
                    <a:lumOff val="60000"/>
                  </a:schemeClr>
                </a:solidFill>
              </a:rPr>
              <a:t>Rationalité d’un CCAE</a:t>
            </a:r>
          </a:p>
          <a:p>
            <a:pPr marL="457200" indent="-457200">
              <a:spcBef>
                <a:spcPts val="2400"/>
              </a:spcBef>
              <a:buClrTx/>
              <a:buFont typeface="+mj-lt"/>
              <a:buAutoNum type="arabicPeriod"/>
            </a:pPr>
            <a:r>
              <a:rPr lang="fr-FR" i="0" noProof="0" dirty="0" smtClean="0">
                <a:solidFill>
                  <a:schemeClr val="bg2">
                    <a:lumMod val="40000"/>
                    <a:lumOff val="60000"/>
                  </a:schemeClr>
                </a:solidFill>
              </a:rPr>
              <a:t>Préparer la décision en vue de fournir un AB dans des situations de fragilité</a:t>
            </a:r>
          </a:p>
          <a:p>
            <a:pPr marL="457200" indent="-457200">
              <a:spcBef>
                <a:spcPts val="2400"/>
              </a:spcBef>
              <a:buClrTx/>
              <a:buFont typeface="+mj-lt"/>
              <a:buAutoNum type="arabicPeriod"/>
            </a:pPr>
            <a:r>
              <a:rPr lang="fr-FR" i="0" noProof="0" dirty="0" smtClean="0">
                <a:solidFill>
                  <a:schemeClr val="bg2">
                    <a:lumMod val="40000"/>
                    <a:lumOff val="60000"/>
                  </a:schemeClr>
                </a:solidFill>
              </a:rPr>
              <a:t>Éligibilité</a:t>
            </a:r>
          </a:p>
          <a:p>
            <a:pPr marL="457200" indent="-457200">
              <a:spcBef>
                <a:spcPts val="1200"/>
              </a:spcBef>
              <a:buClrTx/>
              <a:buFont typeface="+mj-lt"/>
              <a:buAutoNum type="arabicPeriod"/>
            </a:pPr>
            <a:r>
              <a:rPr lang="fr-FR" b="1" i="0" noProof="0" dirty="0" smtClean="0">
                <a:solidFill>
                  <a:srgbClr val="C00000"/>
                </a:solidFill>
              </a:rPr>
              <a:t>Conception</a:t>
            </a:r>
          </a:p>
          <a:p>
            <a:pPr marL="457200" indent="-457200">
              <a:spcBef>
                <a:spcPts val="2400"/>
              </a:spcBef>
              <a:buClrTx/>
              <a:buNone/>
            </a:pPr>
            <a:endParaRPr lang="fr-FR" i="0" noProof="0" dirty="0" smtClean="0"/>
          </a:p>
          <a:p>
            <a:pPr marL="457200" indent="-457200">
              <a:spcBef>
                <a:spcPts val="2400"/>
              </a:spcBef>
              <a:buClrTx/>
              <a:buFont typeface="+mj-lt"/>
              <a:buAutoNum type="arabicPeriod"/>
            </a:pPr>
            <a:endParaRPr lang="fr-FR" i="0" noProof="0" dirty="0" smtClean="0"/>
          </a:p>
          <a:p>
            <a:pPr marL="457200" indent="-457200">
              <a:buClrTx/>
              <a:buFont typeface="+mj-lt"/>
              <a:buAutoNum type="arabicPeriod"/>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19</a:t>
            </a:fld>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r-FR" noProof="0" dirty="0" smtClean="0"/>
              <a:t>Plan du </a:t>
            </a:r>
            <a:r>
              <a:rPr lang="fr-FR" noProof="0" dirty="0" smtClean="0"/>
              <a:t>module</a:t>
            </a:r>
            <a:endParaRPr lang="fr-FR" noProof="0" dirty="0"/>
          </a:p>
        </p:txBody>
      </p:sp>
      <p:sp>
        <p:nvSpPr>
          <p:cNvPr id="3" name="Content Placeholder 2"/>
          <p:cNvSpPr>
            <a:spLocks noGrp="1"/>
          </p:cNvSpPr>
          <p:nvPr>
            <p:ph idx="1"/>
          </p:nvPr>
        </p:nvSpPr>
        <p:spPr/>
        <p:txBody>
          <a:bodyPr/>
          <a:lstStyle/>
          <a:p>
            <a:pPr marL="457200" indent="-457200">
              <a:spcBef>
                <a:spcPts val="2400"/>
              </a:spcBef>
              <a:buClrTx/>
              <a:buFont typeface="+mj-lt"/>
              <a:buAutoNum type="arabicPeriod"/>
            </a:pPr>
            <a:r>
              <a:rPr lang="fr-FR" b="1" i="0" dirty="0" smtClean="0">
                <a:solidFill>
                  <a:srgbClr val="C00000"/>
                </a:solidFill>
              </a:rPr>
              <a:t>Rationalité</a:t>
            </a:r>
            <a:r>
              <a:rPr lang="fr-FR" b="1" i="0" noProof="0" dirty="0" smtClean="0">
                <a:solidFill>
                  <a:srgbClr val="C00000"/>
                </a:solidFill>
              </a:rPr>
              <a:t> d’un CCAE</a:t>
            </a:r>
          </a:p>
          <a:p>
            <a:pPr marL="457200" indent="-457200">
              <a:spcBef>
                <a:spcPts val="2400"/>
              </a:spcBef>
              <a:buClrTx/>
              <a:buFont typeface="+mj-lt"/>
              <a:buAutoNum type="arabicPeriod"/>
            </a:pPr>
            <a:r>
              <a:rPr lang="fr-FR" i="0" noProof="0" dirty="0" smtClean="0"/>
              <a:t>Préparer la décision </a:t>
            </a:r>
            <a:r>
              <a:rPr lang="fr-FR" i="0" noProof="0" dirty="0" smtClean="0"/>
              <a:t>de </a:t>
            </a:r>
            <a:r>
              <a:rPr lang="fr-FR" i="0" noProof="0" dirty="0" smtClean="0"/>
              <a:t>fournir un AB dans des situations de fragilité</a:t>
            </a:r>
          </a:p>
          <a:p>
            <a:pPr marL="457200" indent="-457200">
              <a:spcBef>
                <a:spcPts val="2400"/>
              </a:spcBef>
              <a:buClrTx/>
              <a:buFont typeface="+mj-lt"/>
              <a:buAutoNum type="arabicPeriod"/>
            </a:pPr>
            <a:r>
              <a:rPr lang="fr-FR" i="0" noProof="0" dirty="0" smtClean="0"/>
              <a:t>Éligibilité et évaluation des risques</a:t>
            </a:r>
            <a:endParaRPr lang="fr-FR" i="0" noProof="0" dirty="0" smtClean="0"/>
          </a:p>
          <a:p>
            <a:pPr marL="457200" indent="-457200">
              <a:spcBef>
                <a:spcPts val="2400"/>
              </a:spcBef>
              <a:buClrTx/>
              <a:buFont typeface="+mj-lt"/>
              <a:buAutoNum type="arabicPeriod"/>
            </a:pPr>
            <a:r>
              <a:rPr lang="fr-FR" i="0" noProof="0" dirty="0" smtClean="0"/>
              <a:t>Conception</a:t>
            </a:r>
          </a:p>
          <a:p>
            <a:pPr marL="457200" indent="-457200">
              <a:spcBef>
                <a:spcPts val="2400"/>
              </a:spcBef>
              <a:buClrTx/>
              <a:buFont typeface="+mj-lt"/>
              <a:buAutoNum type="arabicPeriod"/>
            </a:pPr>
            <a:endParaRPr lang="fr-FR" i="0" noProof="0" dirty="0" smtClean="0"/>
          </a:p>
          <a:p>
            <a:pPr marL="457200" indent="-457200">
              <a:spcBef>
                <a:spcPts val="2400"/>
              </a:spcBef>
              <a:buClrTx/>
              <a:buFont typeface="+mj-lt"/>
              <a:buAutoNum type="arabicPeriod"/>
            </a:pPr>
            <a:endParaRPr lang="fr-FR" i="0" noProof="0" dirty="0" smtClean="0"/>
          </a:p>
          <a:p>
            <a:pPr marL="457200" indent="-457200">
              <a:buClrTx/>
              <a:buFont typeface="+mj-lt"/>
              <a:buAutoNum type="arabicPeriod"/>
            </a:pPr>
            <a:endParaRPr lang="fr-FR" i="0" noProof="0" dirty="0" smtClean="0"/>
          </a:p>
          <a:p>
            <a:pPr marL="457200" indent="-457200">
              <a:buClrTx/>
              <a:buFont typeface="+mj-lt"/>
              <a:buAutoNum type="arabicPeriod"/>
            </a:pPr>
            <a:endParaRPr lang="fr-FR" i="0" noProof="0" dirty="0" smtClean="0"/>
          </a:p>
          <a:p>
            <a:endParaRPr lang="fr-FR" noProof="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a:t>
            </a:fld>
            <a:endParaRPr lang="en-GB"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Conception (1)</a:t>
            </a:r>
            <a:endParaRPr lang="fr-FR" noProof="0" dirty="0"/>
          </a:p>
        </p:txBody>
      </p:sp>
      <p:sp>
        <p:nvSpPr>
          <p:cNvPr id="3" name="Content Placeholder 2"/>
          <p:cNvSpPr>
            <a:spLocks noGrp="1"/>
          </p:cNvSpPr>
          <p:nvPr>
            <p:ph idx="1"/>
          </p:nvPr>
        </p:nvSpPr>
        <p:spPr>
          <a:xfrm>
            <a:off x="457200" y="1714488"/>
            <a:ext cx="8229600" cy="4500593"/>
          </a:xfrm>
        </p:spPr>
        <p:txBody>
          <a:bodyPr/>
          <a:lstStyle/>
          <a:p>
            <a:pPr lvl="0"/>
            <a:endParaRPr lang="fr-FR" sz="1600" noProof="0" dirty="0" smtClean="0"/>
          </a:p>
          <a:p>
            <a:pPr>
              <a:buClrTx/>
              <a:buNone/>
            </a:pPr>
            <a:r>
              <a:rPr lang="fr-FR" sz="1800" b="1" i="0" noProof="0" dirty="0" smtClean="0"/>
              <a:t>Durée du contrat: </a:t>
            </a:r>
          </a:p>
          <a:p>
            <a:pPr marL="0">
              <a:buClrTx/>
              <a:buNone/>
            </a:pPr>
            <a:r>
              <a:rPr lang="fr-FR" sz="1800" i="0" noProof="0" dirty="0" smtClean="0"/>
              <a:t>Enjeu: les situations de fragilité exigent, très tôt, un engagement à une longue période de réformes séquencées, mais elles entraînent également des risques élevés</a:t>
            </a:r>
          </a:p>
          <a:p>
            <a:pPr marL="0">
              <a:buClrTx/>
              <a:buNone/>
            </a:pPr>
            <a:endParaRPr lang="fr-FR" sz="1800" i="0" noProof="0" dirty="0" smtClean="0"/>
          </a:p>
          <a:p>
            <a:pPr>
              <a:buClrTx/>
              <a:buNone/>
            </a:pPr>
            <a:r>
              <a:rPr lang="fr-FR" sz="1800" i="0" noProof="0" dirty="0" smtClean="0">
                <a:sym typeface="Wingdings" pitchFamily="2" charset="2"/>
              </a:rPr>
              <a:t>D’où, adoption d’une </a:t>
            </a:r>
            <a:r>
              <a:rPr lang="fr-FR" sz="1800" b="1" i="0" noProof="0" dirty="0" smtClean="0">
                <a:sym typeface="Wingdings" pitchFamily="2" charset="2"/>
              </a:rPr>
              <a:t>approche progressive</a:t>
            </a:r>
            <a:r>
              <a:rPr lang="fr-FR" sz="1800" i="0" noProof="0" dirty="0" smtClean="0">
                <a:sym typeface="Wingdings" pitchFamily="2" charset="2"/>
              </a:rPr>
              <a:t>: </a:t>
            </a:r>
          </a:p>
          <a:p>
            <a:pPr lvl="1">
              <a:buClrTx/>
              <a:buFont typeface="Wingdings" pitchFamily="2" charset="2"/>
              <a:buChar char="ü"/>
            </a:pPr>
            <a:r>
              <a:rPr lang="fr-FR" sz="1400" noProof="0" dirty="0" smtClean="0">
                <a:sym typeface="Wingdings" pitchFamily="2" charset="2"/>
              </a:rPr>
              <a:t>Programme à court terme (1 an); par ex., pour compléter une facilité de crédit rapide du FMI</a:t>
            </a:r>
          </a:p>
          <a:p>
            <a:pPr lvl="1">
              <a:buClrTx/>
              <a:buFont typeface="Wingdings" pitchFamily="2" charset="2"/>
              <a:buChar char="ü"/>
            </a:pPr>
            <a:r>
              <a:rPr lang="fr-FR" sz="1400" noProof="0" dirty="0" smtClean="0">
                <a:sym typeface="Wingdings" pitchFamily="2" charset="2"/>
              </a:rPr>
              <a:t>Programmes sur 2 à 3 ans avec une revue</a:t>
            </a:r>
            <a:r>
              <a:rPr lang="fr-FR" sz="1400" i="0" noProof="0" dirty="0" smtClean="0">
                <a:sym typeface="Wingdings" pitchFamily="2" charset="2"/>
              </a:rPr>
              <a:t> annuelle de l’AB. Les revues annuelles peuvent conduire à des amendements ou à la suspension du programme</a:t>
            </a:r>
          </a:p>
          <a:p>
            <a:pPr lvl="1">
              <a:buClrTx/>
              <a:buFont typeface="Wingdings" pitchFamily="2" charset="2"/>
              <a:buChar char="ü"/>
            </a:pPr>
            <a:r>
              <a:rPr lang="fr-FR" sz="1400" noProof="0" dirty="0" smtClean="0">
                <a:sym typeface="Wingdings" pitchFamily="2" charset="2"/>
              </a:rPr>
              <a:t>Passer ultérieurement d’un CCAE à un CBGD ou un CRS</a:t>
            </a:r>
          </a:p>
          <a:p>
            <a:pPr lvl="1">
              <a:buClrTx/>
              <a:buNone/>
            </a:pPr>
            <a:endParaRPr lang="fr-FR" sz="1400" i="0" noProof="0" dirty="0" smtClean="0">
              <a:sym typeface="Wingdings" pitchFamily="2" charset="2"/>
            </a:endParaRPr>
          </a:p>
          <a:p>
            <a:pPr marL="0">
              <a:buClrTx/>
              <a:buNone/>
            </a:pPr>
            <a:r>
              <a:rPr lang="fr-FR" sz="1800" b="1" i="0" noProof="0" dirty="0" smtClean="0">
                <a:sym typeface="Wingdings" pitchFamily="2" charset="2"/>
              </a:rPr>
              <a:t>Un contrat CCAE ne sera généralement pas combiné avec d’autres contrats d’AB</a:t>
            </a:r>
          </a:p>
          <a:p>
            <a:pPr>
              <a:buClrTx/>
              <a:buNone/>
            </a:pPr>
            <a:endParaRPr lang="fr-FR" sz="1800" i="0" noProof="0" dirty="0" smtClean="0">
              <a:sym typeface="Wingdings" pitchFamily="2" charset="2"/>
            </a:endParaRPr>
          </a:p>
        </p:txBody>
      </p:sp>
      <p:sp>
        <p:nvSpPr>
          <p:cNvPr id="5" name="Slide Number Placeholder 4"/>
          <p:cNvSpPr>
            <a:spLocks noGrp="1"/>
          </p:cNvSpPr>
          <p:nvPr>
            <p:ph type="sldNum" sz="quarter" idx="12"/>
          </p:nvPr>
        </p:nvSpPr>
        <p:spPr/>
        <p:txBody>
          <a:bodyPr/>
          <a:lstStyle/>
          <a:p>
            <a:fld id="{37B83C0C-BC65-4367-9B8A-060D4801009D}" type="slidenum">
              <a:rPr lang="en-GB" smtClean="0"/>
              <a:pPr/>
              <a:t>20</a:t>
            </a:fld>
            <a:endParaRPr lang="en-GB"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Conception (2)</a:t>
            </a:r>
            <a:endParaRPr lang="fr-FR" noProof="0" dirty="0"/>
          </a:p>
        </p:txBody>
      </p:sp>
      <p:sp>
        <p:nvSpPr>
          <p:cNvPr id="3" name="Content Placeholder 2"/>
          <p:cNvSpPr>
            <a:spLocks noGrp="1"/>
          </p:cNvSpPr>
          <p:nvPr>
            <p:ph idx="1"/>
          </p:nvPr>
        </p:nvSpPr>
        <p:spPr>
          <a:xfrm>
            <a:off x="457200" y="1714488"/>
            <a:ext cx="8229600" cy="4500593"/>
          </a:xfrm>
        </p:spPr>
        <p:txBody>
          <a:bodyPr/>
          <a:lstStyle/>
          <a:p>
            <a:pPr lvl="0"/>
            <a:endParaRPr lang="fr-FR" sz="1600" noProof="0" dirty="0" smtClean="0"/>
          </a:p>
          <a:p>
            <a:pPr>
              <a:buClrTx/>
              <a:buNone/>
            </a:pPr>
            <a:r>
              <a:rPr lang="fr-FR" sz="1800" b="1" i="0" noProof="0" dirty="0" smtClean="0">
                <a:sym typeface="Wingdings" pitchFamily="2" charset="2"/>
              </a:rPr>
              <a:t>Atténuation du risque</a:t>
            </a:r>
            <a:endParaRPr lang="fr-FR" sz="1800" b="1" i="0" noProof="0" dirty="0" smtClean="0"/>
          </a:p>
          <a:p>
            <a:pPr marL="0" indent="0">
              <a:buClrTx/>
              <a:buNone/>
            </a:pPr>
            <a:r>
              <a:rPr lang="fr-FR" sz="1800" i="0" noProof="0" dirty="0" smtClean="0"/>
              <a:t>Recours au Cadre de Gestion des Risques (CGR) pour identifier les mesures adéquates</a:t>
            </a:r>
          </a:p>
          <a:p>
            <a:pPr>
              <a:buClrTx/>
              <a:buNone/>
            </a:pPr>
            <a:endParaRPr lang="fr-FR" sz="1800" i="0" noProof="0" dirty="0" smtClean="0"/>
          </a:p>
          <a:p>
            <a:pPr>
              <a:buClrTx/>
              <a:buNone/>
            </a:pPr>
            <a:r>
              <a:rPr lang="fr-FR" sz="1800" b="1" i="0" noProof="0" dirty="0" smtClean="0"/>
              <a:t>Profil de décaissement</a:t>
            </a:r>
          </a:p>
          <a:p>
            <a:pPr marL="0">
              <a:buClrTx/>
              <a:buNone/>
            </a:pPr>
            <a:r>
              <a:rPr lang="fr-FR" sz="1800" i="0" noProof="0" dirty="0" smtClean="0"/>
              <a:t>Doit être coordonné avec les administrations publiques, le FMI, et les autres donateurs de l’AB pour être adapté aux besoins de trésorerie</a:t>
            </a:r>
          </a:p>
          <a:p>
            <a:pPr marL="0">
              <a:buClrTx/>
              <a:buNone/>
            </a:pPr>
            <a:endParaRPr lang="fr-FR" sz="1800" i="0" noProof="0" dirty="0" smtClean="0"/>
          </a:p>
          <a:p>
            <a:pPr>
              <a:buClrTx/>
              <a:buNone/>
            </a:pPr>
            <a:r>
              <a:rPr lang="fr-FR" sz="1800" b="1" i="0" noProof="0" dirty="0" smtClean="0"/>
              <a:t>Indicateurs de performance : </a:t>
            </a:r>
          </a:p>
          <a:p>
            <a:pPr>
              <a:buClrTx/>
              <a:buFont typeface="Wingdings" pitchFamily="2" charset="2"/>
              <a:buChar char="ü"/>
            </a:pPr>
            <a:r>
              <a:rPr lang="fr-FR" sz="1800" i="0" noProof="0" dirty="0" smtClean="0">
                <a:sym typeface="Wingdings" pitchFamily="2" charset="2"/>
              </a:rPr>
              <a:t>Limiter le nombre</a:t>
            </a:r>
          </a:p>
          <a:p>
            <a:pPr>
              <a:buClrTx/>
              <a:buFont typeface="Wingdings" pitchFamily="2" charset="2"/>
              <a:buChar char="ü"/>
            </a:pPr>
            <a:r>
              <a:rPr lang="fr-FR" sz="1800" i="0" noProof="0" dirty="0" smtClean="0">
                <a:sym typeface="Wingdings" pitchFamily="2" charset="2"/>
              </a:rPr>
              <a:t>La règle n/n+1 sera appliquée sur base des indicateurs évalués pour l’année n </a:t>
            </a:r>
          </a:p>
          <a:p>
            <a:pPr marL="0">
              <a:buClrTx/>
              <a:buNone/>
            </a:pPr>
            <a:endParaRPr lang="fr-FR" sz="180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21</a:t>
            </a:fld>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Messages clés</a:t>
            </a:r>
            <a:endParaRPr lang="fr-FR" noProof="0" dirty="0"/>
          </a:p>
        </p:txBody>
      </p:sp>
      <p:sp>
        <p:nvSpPr>
          <p:cNvPr id="3" name="Content Placeholder 2"/>
          <p:cNvSpPr>
            <a:spLocks noGrp="1"/>
          </p:cNvSpPr>
          <p:nvPr>
            <p:ph idx="1"/>
          </p:nvPr>
        </p:nvSpPr>
        <p:spPr>
          <a:xfrm>
            <a:off x="457200" y="1714488"/>
            <a:ext cx="8229600" cy="4500593"/>
          </a:xfrm>
        </p:spPr>
        <p:txBody>
          <a:bodyPr/>
          <a:lstStyle/>
          <a:p>
            <a:pPr lvl="0"/>
            <a:endParaRPr lang="fr-FR" sz="1600" noProof="0" dirty="0" smtClean="0"/>
          </a:p>
          <a:p>
            <a:pPr lvl="0"/>
            <a:endParaRPr lang="fr-FR" sz="1600" noProof="0" dirty="0" smtClean="0"/>
          </a:p>
          <a:p>
            <a:pPr>
              <a:spcBef>
                <a:spcPts val="1800"/>
              </a:spcBef>
              <a:buClrTx/>
              <a:buFont typeface="Wingdings" pitchFamily="2" charset="2"/>
              <a:buChar char="§"/>
            </a:pPr>
            <a:r>
              <a:rPr lang="fr-FR" i="0" noProof="0" dirty="0" smtClean="0">
                <a:sym typeface="Wingdings" pitchFamily="2" charset="2"/>
              </a:rPr>
              <a:t>Restez simple et réaliste</a:t>
            </a:r>
          </a:p>
          <a:p>
            <a:pPr>
              <a:spcBef>
                <a:spcPts val="1800"/>
              </a:spcBef>
              <a:buClrTx/>
              <a:buFont typeface="Wingdings" pitchFamily="2" charset="2"/>
              <a:buChar char="§"/>
            </a:pPr>
            <a:r>
              <a:rPr lang="fr-FR" i="0" noProof="0" dirty="0" smtClean="0">
                <a:sym typeface="Wingdings" pitchFamily="2" charset="2"/>
              </a:rPr>
              <a:t>Ciblez les résultats rapides</a:t>
            </a:r>
          </a:p>
          <a:p>
            <a:pPr>
              <a:spcBef>
                <a:spcPts val="1800"/>
              </a:spcBef>
              <a:buClrTx/>
              <a:buFont typeface="Wingdings" pitchFamily="2" charset="2"/>
              <a:buChar char="§"/>
            </a:pPr>
            <a:r>
              <a:rPr lang="fr-FR" i="0" noProof="0" dirty="0" smtClean="0">
                <a:sym typeface="Wingdings" pitchFamily="2" charset="2"/>
              </a:rPr>
              <a:t>Coordonnez étroitement avec l’IFI et les autres donateurs de l’AB</a:t>
            </a:r>
          </a:p>
          <a:p>
            <a:pPr>
              <a:spcBef>
                <a:spcPts val="1800"/>
              </a:spcBef>
              <a:buClrTx/>
              <a:buFont typeface="Wingdings" pitchFamily="2" charset="2"/>
              <a:buChar char="§"/>
            </a:pPr>
            <a:r>
              <a:rPr lang="fr-FR" i="0" noProof="0" dirty="0" smtClean="0">
                <a:sym typeface="Wingdings" pitchFamily="2" charset="2"/>
              </a:rPr>
              <a:t>Réévaluez régulièrement les risques et opportunités</a:t>
            </a:r>
          </a:p>
          <a:p>
            <a:pPr>
              <a:buClrTx/>
              <a:buNone/>
            </a:pPr>
            <a:endParaRPr lang="fr-FR" i="0" noProof="0" dirty="0" smtClean="0">
              <a:sym typeface="Wingdings" pitchFamily="2" charset="2"/>
            </a:endParaRPr>
          </a:p>
          <a:p>
            <a:pPr>
              <a:buClrTx/>
              <a:buNone/>
            </a:pPr>
            <a:endParaRPr lang="fr-FR" i="0" noProof="0" dirty="0" smtClean="0">
              <a:solidFill>
                <a:srgbClr val="C00000"/>
              </a:solidFill>
            </a:endParaRPr>
          </a:p>
        </p:txBody>
      </p:sp>
      <p:sp>
        <p:nvSpPr>
          <p:cNvPr id="5" name="Slide Number Placeholder 4"/>
          <p:cNvSpPr>
            <a:spLocks noGrp="1"/>
          </p:cNvSpPr>
          <p:nvPr>
            <p:ph type="sldNum" sz="quarter" idx="12"/>
          </p:nvPr>
        </p:nvSpPr>
        <p:spPr/>
        <p:txBody>
          <a:bodyPr/>
          <a:lstStyle/>
          <a:p>
            <a:fld id="{37B83C0C-BC65-4367-9B8A-060D4801009D}" type="slidenum">
              <a:rPr lang="en-GB" smtClean="0"/>
              <a:pPr/>
              <a:t>22</a:t>
            </a:fld>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6752"/>
            <a:ext cx="8229600" cy="648072"/>
          </a:xfrm>
        </p:spPr>
        <p:txBody>
          <a:bodyPr/>
          <a:lstStyle/>
          <a:p>
            <a:r>
              <a:rPr lang="en-GB" sz="2400" dirty="0" smtClean="0"/>
              <a:t>Consensus de </a:t>
            </a:r>
            <a:r>
              <a:rPr lang="en-GB" sz="2400" dirty="0" err="1" smtClean="0"/>
              <a:t>Manille</a:t>
            </a:r>
            <a:r>
              <a:rPr lang="en-GB" sz="2400" dirty="0" smtClean="0"/>
              <a:t>:  </a:t>
            </a:r>
            <a:r>
              <a:rPr lang="en-GB" sz="2400" dirty="0" smtClean="0"/>
              <a:t/>
            </a:r>
            <a:br>
              <a:rPr lang="en-GB" sz="2400" dirty="0" smtClean="0"/>
            </a:br>
            <a:r>
              <a:rPr lang="en-GB" sz="2400" dirty="0" err="1" smtClean="0"/>
              <a:t>Peser</a:t>
            </a:r>
            <a:r>
              <a:rPr lang="en-GB" sz="2400" dirty="0" smtClean="0"/>
              <a:t> les </a:t>
            </a:r>
            <a:r>
              <a:rPr lang="en-GB" sz="2400" dirty="0" err="1" smtClean="0"/>
              <a:t>risques</a:t>
            </a:r>
            <a:r>
              <a:rPr lang="en-GB" sz="2400" dirty="0" smtClean="0"/>
              <a:t> et les </a:t>
            </a:r>
            <a:r>
              <a:rPr lang="en-GB" sz="2400" dirty="0" err="1" smtClean="0"/>
              <a:t>opportunités</a:t>
            </a:r>
            <a:endParaRPr lang="en-GB" sz="2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xmlns="" val="1318196225"/>
              </p:ext>
            </p:extLst>
          </p:nvPr>
        </p:nvGraphicFramePr>
        <p:xfrm>
          <a:off x="467544" y="1916832"/>
          <a:ext cx="8229600" cy="428133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9B540C-44DA-4F69-89C9-7C84606640D3}"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68760"/>
            <a:ext cx="8229600" cy="571504"/>
          </a:xfrm>
        </p:spPr>
        <p:txBody>
          <a:bodyPr/>
          <a:lstStyle/>
          <a:p>
            <a:r>
              <a:rPr lang="fr-FR" noProof="0" dirty="0" smtClean="0"/>
              <a:t>La rationalité d’un CCAE</a:t>
            </a:r>
            <a:endParaRPr lang="fr-FR" noProof="0" dirty="0"/>
          </a:p>
        </p:txBody>
      </p:sp>
      <p:sp>
        <p:nvSpPr>
          <p:cNvPr id="3" name="Content Placeholder 2"/>
          <p:cNvSpPr>
            <a:spLocks noGrp="1"/>
          </p:cNvSpPr>
          <p:nvPr>
            <p:ph idx="1"/>
          </p:nvPr>
        </p:nvSpPr>
        <p:spPr>
          <a:xfrm>
            <a:off x="395536" y="1844824"/>
            <a:ext cx="8748464" cy="4941168"/>
          </a:xfrm>
        </p:spPr>
        <p:txBody>
          <a:bodyPr/>
          <a:lstStyle/>
          <a:p>
            <a:pPr marL="0" indent="0">
              <a:spcBef>
                <a:spcPts val="600"/>
              </a:spcBef>
              <a:buNone/>
            </a:pPr>
            <a:r>
              <a:rPr lang="fr-FR" sz="2000" b="1" i="0" noProof="0" dirty="0" smtClean="0">
                <a:solidFill>
                  <a:srgbClr val="00B050"/>
                </a:solidFill>
              </a:rPr>
              <a:t>Pourquoi l’UE doit-elle proposer un AB dans des situations de fragilité</a:t>
            </a:r>
            <a:r>
              <a:rPr lang="fr-FR" sz="2000" i="0" noProof="0" dirty="0" smtClean="0"/>
              <a:t>?</a:t>
            </a:r>
          </a:p>
          <a:p>
            <a:pPr>
              <a:spcBef>
                <a:spcPts val="600"/>
              </a:spcBef>
              <a:buClrTx/>
              <a:buFont typeface="Wingdings" pitchFamily="2" charset="2"/>
              <a:buChar char="§"/>
            </a:pPr>
            <a:r>
              <a:rPr lang="fr-FR" sz="1600" i="0" noProof="0" dirty="0" smtClean="0"/>
              <a:t>Il existe des situations où l’AB peut être la modalité la plus appropriée </a:t>
            </a:r>
          </a:p>
          <a:p>
            <a:pPr>
              <a:spcBef>
                <a:spcPts val="600"/>
              </a:spcBef>
              <a:buClrTx/>
              <a:buFont typeface="Wingdings" pitchFamily="2" charset="2"/>
              <a:buChar char="§"/>
            </a:pPr>
            <a:r>
              <a:rPr lang="fr-FR" sz="1600" i="0" noProof="0" dirty="0" smtClean="0"/>
              <a:t>Le coût de non intervention peut être catastrophique (chaos menant à la guerre civile, crise s’étendant au niveau régional, etc..)</a:t>
            </a:r>
          </a:p>
          <a:p>
            <a:pPr>
              <a:spcBef>
                <a:spcPts val="600"/>
              </a:spcBef>
              <a:buClrTx/>
              <a:buFont typeface="Wingdings" pitchFamily="2" charset="2"/>
              <a:buChar char="§"/>
            </a:pPr>
            <a:r>
              <a:rPr lang="fr-FR" sz="1600" i="0" noProof="0" dirty="0" smtClean="0"/>
              <a:t>Les bénéfices potentiels peuvent être très importants: reprise des services de base</a:t>
            </a:r>
          </a:p>
          <a:p>
            <a:pPr marL="0" indent="0">
              <a:spcBef>
                <a:spcPts val="1200"/>
              </a:spcBef>
              <a:buClrTx/>
              <a:buNone/>
            </a:pPr>
            <a:r>
              <a:rPr lang="fr-FR" sz="2000" b="1" i="0" noProof="0" dirty="0" smtClean="0">
                <a:solidFill>
                  <a:srgbClr val="00B050"/>
                </a:solidFill>
              </a:rPr>
              <a:t>Pourquoi un contrat spécifique pour offrir un AB dans des situations de fragilité ?</a:t>
            </a:r>
          </a:p>
          <a:p>
            <a:pPr>
              <a:spcBef>
                <a:spcPts val="600"/>
              </a:spcBef>
              <a:buClrTx/>
              <a:buFont typeface="Wingdings" pitchFamily="2" charset="2"/>
              <a:buChar char="§"/>
            </a:pPr>
            <a:r>
              <a:rPr lang="fr-FR" sz="1600" i="0" noProof="0" dirty="0" smtClean="0"/>
              <a:t>Ces situations requièrent un engagement à développer les capacités</a:t>
            </a:r>
          </a:p>
          <a:p>
            <a:pPr>
              <a:spcBef>
                <a:spcPts val="600"/>
              </a:spcBef>
              <a:buClrTx/>
              <a:buFont typeface="Wingdings" pitchFamily="2" charset="2"/>
              <a:buChar char="§"/>
            </a:pPr>
            <a:r>
              <a:rPr lang="fr-FR" sz="1600" i="0" noProof="0" dirty="0" smtClean="0"/>
              <a:t>Les critères d’éligibilité et les modalités de mise en œuvre nécessitent des mécanismes adaptés au contexte de fragilité</a:t>
            </a:r>
          </a:p>
          <a:p>
            <a:pPr>
              <a:buFont typeface="+mj-lt"/>
              <a:buAutoNum type="arabicPeriod"/>
            </a:pPr>
            <a:endParaRPr lang="fr-FR" sz="1000" i="0" noProof="0" dirty="0" smtClean="0"/>
          </a:p>
          <a:p>
            <a:pPr>
              <a:buNone/>
            </a:pPr>
            <a:r>
              <a:rPr lang="fr-FR" sz="1800" i="0" noProof="0" dirty="0" smtClean="0">
                <a:solidFill>
                  <a:srgbClr val="C00000"/>
                </a:solidFill>
              </a:rPr>
              <a:t>NB: les CCAE sont destinés à aborder des situations de fragilité, et </a:t>
            </a:r>
            <a:r>
              <a:rPr lang="fr-FR" sz="1800" b="1" i="0" noProof="0" dirty="0" smtClean="0">
                <a:solidFill>
                  <a:srgbClr val="C00000"/>
                </a:solidFill>
              </a:rPr>
              <a:t>non </a:t>
            </a:r>
            <a:r>
              <a:rPr lang="fr-FR" sz="1800" i="0" noProof="0" dirty="0" smtClean="0">
                <a:solidFill>
                  <a:srgbClr val="C00000"/>
                </a:solidFill>
              </a:rPr>
              <a:t>à éviter les contraintes d’un CBGD ou d’un CRS !</a:t>
            </a:r>
          </a:p>
          <a:p>
            <a:pPr>
              <a:buNone/>
            </a:pPr>
            <a:endParaRPr lang="fr-FR" sz="1800" b="0" i="0" noProof="0" dirty="0" smtClean="0"/>
          </a:p>
          <a:p>
            <a:pPr>
              <a:buNone/>
            </a:pPr>
            <a:r>
              <a:rPr lang="fr-FR" sz="1800" i="0" noProof="0" dirty="0" smtClean="0"/>
              <a:t>	</a:t>
            </a:r>
            <a:endParaRPr lang="fr-FR" sz="18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4</a:t>
            </a:fld>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En quoi consiste la fragilité ?</a:t>
            </a:r>
            <a:endParaRPr lang="fr-FR" noProof="0" dirty="0"/>
          </a:p>
        </p:txBody>
      </p:sp>
      <p:sp>
        <p:nvSpPr>
          <p:cNvPr id="3" name="Content Placeholder 2"/>
          <p:cNvSpPr>
            <a:spLocks noGrp="1"/>
          </p:cNvSpPr>
          <p:nvPr>
            <p:ph idx="1"/>
          </p:nvPr>
        </p:nvSpPr>
        <p:spPr>
          <a:xfrm>
            <a:off x="457200" y="2000240"/>
            <a:ext cx="8229600" cy="4214841"/>
          </a:xfrm>
        </p:spPr>
        <p:txBody>
          <a:bodyPr/>
          <a:lstStyle/>
          <a:p>
            <a:pPr>
              <a:lnSpc>
                <a:spcPct val="120000"/>
              </a:lnSpc>
              <a:buFont typeface="Wingdings" pitchFamily="2" charset="2"/>
              <a:buChar char="§"/>
            </a:pPr>
            <a:r>
              <a:rPr lang="fr-FR" sz="2200" noProof="0" dirty="0" smtClean="0"/>
              <a:t>La fragilité renvoie à des structures faibles ou en échec et à des situations où le contrat social est rompu en raison de l’incapacité ou de la réticence de l’État à gérer ses fonctions premières, à remplir ses obligations et à honorer ses responsabilités en matière de règle de droit, de protection des droits de l’homme et des libertés fondamentales, de sécurité et de sûreté de sa population, de réduction de la pauvreté, de missions de service, de gestion transparente et équitable des ressources et de l’accès au pouvoir.</a:t>
            </a:r>
            <a:r>
              <a:rPr lang="fr-FR" sz="2200" i="0" noProof="0" dirty="0" smtClean="0"/>
              <a:t> </a:t>
            </a:r>
          </a:p>
          <a:p>
            <a:pPr algn="r">
              <a:lnSpc>
                <a:spcPct val="120000"/>
              </a:lnSpc>
              <a:buFont typeface="Wingdings" pitchFamily="2" charset="2"/>
              <a:buChar char="§"/>
            </a:pPr>
            <a:r>
              <a:rPr lang="fr-FR" sz="1800" i="0" noProof="0" dirty="0" smtClean="0"/>
              <a:t>Conseil de l’UE, novembre 2007</a:t>
            </a:r>
          </a:p>
        </p:txBody>
      </p:sp>
      <p:sp>
        <p:nvSpPr>
          <p:cNvPr id="5" name="Slide Number Placeholder 4"/>
          <p:cNvSpPr>
            <a:spLocks noGrp="1"/>
          </p:cNvSpPr>
          <p:nvPr>
            <p:ph type="sldNum" sz="quarter" idx="12"/>
          </p:nvPr>
        </p:nvSpPr>
        <p:spPr/>
        <p:txBody>
          <a:bodyPr/>
          <a:lstStyle/>
          <a:p>
            <a:fld id="{37B83C0C-BC65-4367-9B8A-060D4801009D}" type="slidenum">
              <a:rPr lang="en-GB" smtClean="0"/>
              <a:pPr/>
              <a:t>5</a:t>
            </a:fld>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Outline</a:t>
            </a:r>
            <a:endParaRPr lang="en-GB" dirty="0"/>
          </a:p>
        </p:txBody>
      </p:sp>
      <p:sp>
        <p:nvSpPr>
          <p:cNvPr id="3" name="Content Placeholder 2"/>
          <p:cNvSpPr>
            <a:spLocks noGrp="1"/>
          </p:cNvSpPr>
          <p:nvPr>
            <p:ph idx="1"/>
          </p:nvPr>
        </p:nvSpPr>
        <p:spPr>
          <a:xfrm>
            <a:off x="457200" y="2132857"/>
            <a:ext cx="8229600" cy="3888532"/>
          </a:xfrm>
        </p:spPr>
        <p:txBody>
          <a:bodyPr/>
          <a:lstStyle/>
          <a:p>
            <a:pPr marL="457200" indent="-457200">
              <a:spcBef>
                <a:spcPts val="2400"/>
              </a:spcBef>
              <a:buClrTx/>
              <a:buFont typeface="+mj-lt"/>
              <a:buAutoNum type="arabicPeriod"/>
            </a:pPr>
            <a:r>
              <a:rPr lang="en-GB" i="0" dirty="0" err="1" smtClean="0">
                <a:solidFill>
                  <a:schemeClr val="accent2"/>
                </a:solidFill>
              </a:rPr>
              <a:t>Rationalité</a:t>
            </a:r>
            <a:r>
              <a:rPr lang="en-GB" i="0" dirty="0" smtClean="0">
                <a:solidFill>
                  <a:schemeClr val="accent2"/>
                </a:solidFill>
              </a:rPr>
              <a:t> d’un CCAE</a:t>
            </a:r>
            <a:endParaRPr lang="en-GB" i="0" dirty="0" smtClean="0">
              <a:solidFill>
                <a:schemeClr val="accent2"/>
              </a:solidFill>
            </a:endParaRPr>
          </a:p>
          <a:p>
            <a:pPr marL="457200" indent="-457200">
              <a:spcBef>
                <a:spcPts val="2400"/>
              </a:spcBef>
              <a:buClrTx/>
              <a:buFont typeface="+mj-lt"/>
              <a:buAutoNum type="arabicPeriod"/>
            </a:pPr>
            <a:r>
              <a:rPr lang="fr-FR" b="1" i="0" dirty="0" smtClean="0">
                <a:solidFill>
                  <a:srgbClr val="C00000"/>
                </a:solidFill>
              </a:rPr>
              <a:t>Préparer la décision de fournir </a:t>
            </a:r>
            <a:r>
              <a:rPr lang="fr-FR" b="1" i="0" dirty="0" smtClean="0">
                <a:solidFill>
                  <a:srgbClr val="C00000"/>
                </a:solidFill>
              </a:rPr>
              <a:t>une </a:t>
            </a:r>
            <a:r>
              <a:rPr lang="fr-FR" b="1" i="0" dirty="0" smtClean="0">
                <a:solidFill>
                  <a:srgbClr val="C00000"/>
                </a:solidFill>
              </a:rPr>
              <a:t>AB dans des situations de fragilité</a:t>
            </a:r>
          </a:p>
          <a:p>
            <a:pPr marL="857250" lvl="1" indent="-457200">
              <a:spcBef>
                <a:spcPts val="600"/>
              </a:spcBef>
              <a:buClrTx/>
              <a:buFont typeface="Wingdings" pitchFamily="2" charset="2"/>
              <a:buChar char="Ø"/>
            </a:pPr>
            <a:r>
              <a:rPr lang="en-GB" b="0" dirty="0" smtClean="0">
                <a:solidFill>
                  <a:srgbClr val="C00000"/>
                </a:solidFill>
              </a:rPr>
              <a:t>Identifier la </a:t>
            </a:r>
            <a:r>
              <a:rPr lang="en-GB" b="0" dirty="0" err="1" smtClean="0">
                <a:solidFill>
                  <a:srgbClr val="C00000"/>
                </a:solidFill>
              </a:rPr>
              <a:t>fragilité</a:t>
            </a:r>
            <a:endParaRPr lang="en-GB" b="0" dirty="0" smtClean="0">
              <a:solidFill>
                <a:srgbClr val="C00000"/>
              </a:solidFill>
            </a:endParaRPr>
          </a:p>
          <a:p>
            <a:pPr marL="857250" lvl="1" indent="-457200">
              <a:spcBef>
                <a:spcPts val="600"/>
              </a:spcBef>
              <a:buClrTx/>
              <a:buFont typeface="Wingdings" pitchFamily="2" charset="2"/>
              <a:buChar char="Ø"/>
            </a:pPr>
            <a:r>
              <a:rPr lang="fr-BE" b="0" dirty="0" smtClean="0">
                <a:solidFill>
                  <a:srgbClr val="C00000"/>
                </a:solidFill>
              </a:rPr>
              <a:t>Opportunités et risques d’une AB</a:t>
            </a:r>
            <a:endParaRPr lang="en-GB" b="0" i="0" dirty="0" smtClean="0">
              <a:solidFill>
                <a:srgbClr val="C00000"/>
              </a:solidFill>
            </a:endParaRPr>
          </a:p>
          <a:p>
            <a:pPr marL="857250" lvl="1" indent="-457200">
              <a:spcBef>
                <a:spcPts val="600"/>
              </a:spcBef>
              <a:buClrTx/>
              <a:buFont typeface="Wingdings" pitchFamily="2" charset="2"/>
              <a:buChar char="Ø"/>
            </a:pPr>
            <a:r>
              <a:rPr lang="en-GB" b="0" dirty="0" err="1" smtClean="0">
                <a:solidFill>
                  <a:srgbClr val="C00000"/>
                </a:solidFill>
              </a:rPr>
              <a:t>Une</a:t>
            </a:r>
            <a:r>
              <a:rPr lang="en-GB" b="0" dirty="0" smtClean="0">
                <a:solidFill>
                  <a:srgbClr val="C00000"/>
                </a:solidFill>
              </a:rPr>
              <a:t> </a:t>
            </a:r>
            <a:r>
              <a:rPr lang="en-GB" b="0" dirty="0" err="1" smtClean="0">
                <a:solidFill>
                  <a:srgbClr val="C00000"/>
                </a:solidFill>
              </a:rPr>
              <a:t>feuille</a:t>
            </a:r>
            <a:r>
              <a:rPr lang="en-GB" b="0" dirty="0" smtClean="0">
                <a:solidFill>
                  <a:srgbClr val="C00000"/>
                </a:solidFill>
              </a:rPr>
              <a:t> de route pour </a:t>
            </a:r>
            <a:r>
              <a:rPr lang="en-GB" b="0" dirty="0" err="1" smtClean="0">
                <a:solidFill>
                  <a:srgbClr val="C00000"/>
                </a:solidFill>
              </a:rPr>
              <a:t>délimiter</a:t>
            </a:r>
            <a:r>
              <a:rPr lang="en-GB" b="0" dirty="0" smtClean="0">
                <a:solidFill>
                  <a:srgbClr val="C00000"/>
                </a:solidFill>
              </a:rPr>
              <a:t> et simplifier la </a:t>
            </a:r>
            <a:r>
              <a:rPr lang="en-GB" b="0" dirty="0" err="1" smtClean="0">
                <a:solidFill>
                  <a:srgbClr val="C00000"/>
                </a:solidFill>
              </a:rPr>
              <a:t>préparation</a:t>
            </a:r>
            <a:r>
              <a:rPr lang="en-GB" b="0" dirty="0" smtClean="0">
                <a:solidFill>
                  <a:srgbClr val="C00000"/>
                </a:solidFill>
              </a:rPr>
              <a:t> d’un CCAE</a:t>
            </a:r>
            <a:endParaRPr lang="en-GB" b="0" i="0" dirty="0" smtClean="0">
              <a:solidFill>
                <a:srgbClr val="C00000"/>
              </a:solidFill>
            </a:endParaRPr>
          </a:p>
          <a:p>
            <a:pPr marL="457200" indent="-457200">
              <a:spcBef>
                <a:spcPts val="1200"/>
              </a:spcBef>
              <a:buClrTx/>
              <a:buFont typeface="+mj-lt"/>
              <a:buAutoNum type="arabicPeriod"/>
            </a:pPr>
            <a:r>
              <a:rPr lang="en-GB" i="0" dirty="0" err="1" smtClean="0">
                <a:solidFill>
                  <a:schemeClr val="accent2"/>
                </a:solidFill>
              </a:rPr>
              <a:t>Eligibilit</a:t>
            </a:r>
            <a:r>
              <a:rPr lang="en-GB" i="0" dirty="0" err="1" smtClean="0">
                <a:solidFill>
                  <a:schemeClr val="accent2"/>
                </a:solidFill>
              </a:rPr>
              <a:t>é</a:t>
            </a:r>
            <a:r>
              <a:rPr lang="en-GB" i="0" dirty="0" smtClean="0">
                <a:solidFill>
                  <a:schemeClr val="accent2"/>
                </a:solidFill>
              </a:rPr>
              <a:t> et </a:t>
            </a:r>
            <a:r>
              <a:rPr lang="en-GB" i="0" dirty="0" err="1" smtClean="0">
                <a:solidFill>
                  <a:schemeClr val="accent2"/>
                </a:solidFill>
              </a:rPr>
              <a:t>évaluation</a:t>
            </a:r>
            <a:r>
              <a:rPr lang="en-GB" i="0" dirty="0" smtClean="0">
                <a:solidFill>
                  <a:schemeClr val="accent2"/>
                </a:solidFill>
              </a:rPr>
              <a:t> des </a:t>
            </a:r>
            <a:r>
              <a:rPr lang="en-GB" i="0" dirty="0" err="1" smtClean="0">
                <a:solidFill>
                  <a:schemeClr val="accent2"/>
                </a:solidFill>
              </a:rPr>
              <a:t>risques</a:t>
            </a:r>
            <a:endParaRPr lang="en-GB" i="0" dirty="0" smtClean="0">
              <a:solidFill>
                <a:schemeClr val="accent2"/>
              </a:solidFill>
            </a:endParaRPr>
          </a:p>
          <a:p>
            <a:pPr marL="457200" indent="-457200">
              <a:spcBef>
                <a:spcPts val="1200"/>
              </a:spcBef>
              <a:buClrTx/>
              <a:buFont typeface="+mj-lt"/>
              <a:buAutoNum type="arabicPeriod"/>
            </a:pPr>
            <a:r>
              <a:rPr lang="en-GB" i="0" dirty="0" smtClean="0">
                <a:solidFill>
                  <a:schemeClr val="accent2"/>
                </a:solidFill>
              </a:rPr>
              <a:t>Conception</a:t>
            </a:r>
            <a:endParaRPr lang="en-GB" i="0" dirty="0" smtClean="0">
              <a:solidFill>
                <a:schemeClr val="accent2"/>
              </a:solidFill>
            </a:endParaRPr>
          </a:p>
          <a:p>
            <a:pPr marL="457200" indent="-457200">
              <a:spcBef>
                <a:spcPts val="2400"/>
              </a:spcBef>
              <a:buClrTx/>
              <a:buFont typeface="+mj-lt"/>
              <a:buAutoNum type="arabicPeriod"/>
            </a:pPr>
            <a:endParaRPr lang="en-GB" i="0" dirty="0" smtClean="0"/>
          </a:p>
          <a:p>
            <a:pPr marL="457200" indent="-457200">
              <a:spcBef>
                <a:spcPts val="2400"/>
              </a:spcBef>
              <a:buClrTx/>
              <a:buFont typeface="+mj-lt"/>
              <a:buAutoNum type="arabicPeriod"/>
            </a:pPr>
            <a:endParaRPr lang="en-GB" i="0" dirty="0" smtClean="0"/>
          </a:p>
          <a:p>
            <a:pPr marL="457200" indent="-457200">
              <a:buClrTx/>
              <a:buFont typeface="+mj-lt"/>
              <a:buAutoNum type="arabicPeriod"/>
            </a:pPr>
            <a:endParaRPr lang="en-GB" i="0" dirty="0" smtClean="0"/>
          </a:p>
          <a:p>
            <a:pPr marL="457200" indent="-457200">
              <a:buClrTx/>
              <a:buFont typeface="+mj-lt"/>
              <a:buAutoNum type="arabicPeriod"/>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6</a:t>
            </a:fld>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Identifier la fragilité</a:t>
            </a:r>
            <a:endParaRPr lang="fr-FR" noProof="0" dirty="0"/>
          </a:p>
        </p:txBody>
      </p:sp>
      <p:sp>
        <p:nvSpPr>
          <p:cNvPr id="3" name="Content Placeholder 2"/>
          <p:cNvSpPr>
            <a:spLocks noGrp="1"/>
          </p:cNvSpPr>
          <p:nvPr>
            <p:ph idx="1"/>
          </p:nvPr>
        </p:nvSpPr>
        <p:spPr>
          <a:xfrm>
            <a:off x="457200" y="2000240"/>
            <a:ext cx="8229600" cy="4214841"/>
          </a:xfrm>
        </p:spPr>
        <p:txBody>
          <a:bodyPr/>
          <a:lstStyle/>
          <a:p>
            <a:pPr>
              <a:spcBef>
                <a:spcPts val="600"/>
              </a:spcBef>
              <a:buClrTx/>
              <a:buFont typeface="Wingdings" pitchFamily="2" charset="2"/>
              <a:buChar char="§"/>
            </a:pPr>
            <a:r>
              <a:rPr lang="fr-FR" sz="2000" b="1" i="0" noProof="0" dirty="0" smtClean="0">
                <a:solidFill>
                  <a:srgbClr val="00B050"/>
                </a:solidFill>
              </a:rPr>
              <a:t>Principaux facteurs</a:t>
            </a:r>
          </a:p>
          <a:p>
            <a:pPr lvl="1">
              <a:spcBef>
                <a:spcPts val="300"/>
              </a:spcBef>
              <a:buClrTx/>
              <a:buFont typeface="Wingdings" pitchFamily="2" charset="2"/>
              <a:buChar char="ü"/>
            </a:pPr>
            <a:r>
              <a:rPr lang="fr-FR" sz="1600" b="0" noProof="0" dirty="0" smtClean="0"/>
              <a:t>Situations de post-conflit</a:t>
            </a:r>
            <a:endParaRPr lang="fr-FR" sz="1600" b="0" i="0" noProof="0" dirty="0" smtClean="0"/>
          </a:p>
          <a:p>
            <a:pPr lvl="1">
              <a:spcBef>
                <a:spcPts val="300"/>
              </a:spcBef>
              <a:buClrTx/>
              <a:buFont typeface="Wingdings" pitchFamily="2" charset="2"/>
              <a:buChar char="ü"/>
            </a:pPr>
            <a:r>
              <a:rPr lang="fr-FR" sz="1600" b="0" i="0" noProof="0" dirty="0" smtClean="0"/>
              <a:t>Catastrophes naturelles</a:t>
            </a:r>
          </a:p>
          <a:p>
            <a:pPr lvl="1">
              <a:spcBef>
                <a:spcPts val="300"/>
              </a:spcBef>
              <a:buClrTx/>
              <a:buFont typeface="Wingdings" pitchFamily="2" charset="2"/>
              <a:buChar char="ü"/>
            </a:pPr>
            <a:r>
              <a:rPr lang="fr-FR" sz="1600" b="0" i="0" noProof="0" dirty="0" smtClean="0"/>
              <a:t>Situations </a:t>
            </a:r>
            <a:r>
              <a:rPr lang="fr-FR" sz="1600" b="0" noProof="0" dirty="0" smtClean="0"/>
              <a:t>de pauvreté</a:t>
            </a:r>
            <a:r>
              <a:rPr lang="fr-FR" sz="1600" b="0" i="0" noProof="0" dirty="0" smtClean="0"/>
              <a:t> extrême</a:t>
            </a:r>
          </a:p>
          <a:p>
            <a:pPr lvl="1">
              <a:spcBef>
                <a:spcPts val="300"/>
              </a:spcBef>
              <a:buClrTx/>
              <a:buFont typeface="Wingdings" pitchFamily="2" charset="2"/>
              <a:buChar char="ü"/>
            </a:pPr>
            <a:r>
              <a:rPr lang="fr-FR" sz="1600" b="0" i="0" noProof="0" dirty="0" smtClean="0"/>
              <a:t>Crise économique</a:t>
            </a:r>
          </a:p>
          <a:p>
            <a:pPr lvl="1">
              <a:spcBef>
                <a:spcPts val="300"/>
              </a:spcBef>
              <a:buClrTx/>
              <a:buFont typeface="Wingdings" pitchFamily="2" charset="2"/>
              <a:buChar char="ü"/>
            </a:pPr>
            <a:r>
              <a:rPr lang="fr-FR" sz="1600" b="0" i="0" noProof="0" dirty="0" smtClean="0"/>
              <a:t>Crise humanitaire </a:t>
            </a:r>
          </a:p>
          <a:p>
            <a:pPr lvl="1">
              <a:spcBef>
                <a:spcPts val="300"/>
              </a:spcBef>
              <a:buClrTx/>
              <a:buFont typeface="Wingdings" pitchFamily="2" charset="2"/>
              <a:buChar char="ü"/>
            </a:pPr>
            <a:r>
              <a:rPr lang="fr-FR" sz="1600" b="0" noProof="0" dirty="0" smtClean="0"/>
              <a:t>e</a:t>
            </a:r>
            <a:r>
              <a:rPr lang="fr-FR" sz="1600" b="0" i="0" noProof="0" dirty="0" smtClean="0"/>
              <a:t>tc.</a:t>
            </a:r>
          </a:p>
          <a:p>
            <a:pPr>
              <a:buClrTx/>
              <a:buFont typeface="Wingdings" pitchFamily="2" charset="2"/>
              <a:buChar char="§"/>
            </a:pPr>
            <a:r>
              <a:rPr lang="fr-FR" sz="2000" b="1" i="0" noProof="0" dirty="0" smtClean="0">
                <a:solidFill>
                  <a:srgbClr val="00B050"/>
                </a:solidFill>
              </a:rPr>
              <a:t>Questions essentielles lors de l’évaluation de la situation en vue d’un CCAE:</a:t>
            </a:r>
          </a:p>
          <a:p>
            <a:pPr lvl="1">
              <a:spcBef>
                <a:spcPts val="300"/>
              </a:spcBef>
              <a:buClrTx/>
              <a:buFont typeface="Wingdings" pitchFamily="2" charset="2"/>
              <a:buChar char="ü"/>
            </a:pPr>
            <a:r>
              <a:rPr lang="fr-FR" sz="1600" b="0" noProof="0" dirty="0" smtClean="0"/>
              <a:t>La fragilité est-elle le résultat d’un manque de capacité? </a:t>
            </a:r>
          </a:p>
          <a:p>
            <a:pPr lvl="1">
              <a:spcBef>
                <a:spcPts val="300"/>
              </a:spcBef>
              <a:buClrTx/>
              <a:buFont typeface="Wingdings" pitchFamily="2" charset="2"/>
              <a:buChar char="ü"/>
            </a:pPr>
            <a:r>
              <a:rPr lang="fr-FR" sz="1600" b="0" noProof="0" dirty="0" smtClean="0"/>
              <a:t>Ou d’un manque de volonté? </a:t>
            </a:r>
          </a:p>
          <a:p>
            <a:pPr>
              <a:spcBef>
                <a:spcPts val="600"/>
              </a:spcBef>
              <a:buClrTx/>
              <a:buFont typeface="Wingdings" pitchFamily="2" charset="2"/>
              <a:buChar char="§"/>
            </a:pPr>
            <a:r>
              <a:rPr lang="fr-FR" sz="1800" i="0" noProof="0" dirty="0" smtClean="0"/>
              <a:t>Une </a:t>
            </a:r>
            <a:r>
              <a:rPr lang="fr-FR" sz="1800" b="1" i="0" noProof="0" dirty="0" smtClean="0">
                <a:solidFill>
                  <a:srgbClr val="00B050"/>
                </a:solidFill>
              </a:rPr>
              <a:t>liste des pays en crise </a:t>
            </a:r>
            <a:r>
              <a:rPr lang="fr-FR" sz="1800" i="0" noProof="0" dirty="0" smtClean="0"/>
              <a:t>a été établie par le Directeur général du DEVCO en vue de l’application de procédures souples</a:t>
            </a:r>
          </a:p>
          <a:p>
            <a:pPr>
              <a:spcBef>
                <a:spcPts val="600"/>
              </a:spcBef>
              <a:buClrTx/>
              <a:buFont typeface="Wingdings" pitchFamily="2" charset="2"/>
              <a:buChar char="§"/>
            </a:pPr>
            <a:r>
              <a:rPr lang="fr-FR" sz="1800" i="0" noProof="0" dirty="0" smtClean="0"/>
              <a:t>La </a:t>
            </a:r>
            <a:r>
              <a:rPr lang="fr-FR" sz="1800" b="1" i="0" noProof="0" dirty="0" smtClean="0">
                <a:solidFill>
                  <a:srgbClr val="00B050"/>
                </a:solidFill>
              </a:rPr>
              <a:t>Banque mondiale </a:t>
            </a:r>
            <a:r>
              <a:rPr lang="fr-FR" sz="1800" i="0" noProof="0" dirty="0" smtClean="0"/>
              <a:t>a établi une liste des États et territoires fragiles</a:t>
            </a:r>
          </a:p>
          <a:p>
            <a:pPr>
              <a:buClrTx/>
              <a:buFont typeface="Wingdings" pitchFamily="2" charset="2"/>
              <a:buChar char="§"/>
            </a:pPr>
            <a:endParaRPr lang="fr-FR" sz="1800" i="0" noProof="0" dirty="0" smtClean="0"/>
          </a:p>
          <a:p>
            <a:pPr lvl="1">
              <a:buClrTx/>
              <a:buFont typeface="Wingdings" pitchFamily="2" charset="2"/>
              <a:buChar char="§"/>
            </a:pPr>
            <a:endParaRPr lang="fr-FR" sz="1400" b="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7</a:t>
            </a:fld>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285861"/>
            <a:ext cx="8229600" cy="571504"/>
          </a:xfrm>
        </p:spPr>
        <p:txBody>
          <a:bodyPr/>
          <a:lstStyle/>
          <a:p>
            <a:r>
              <a:rPr lang="fr-FR" noProof="0" dirty="0" smtClean="0"/>
              <a:t>Opportunité</a:t>
            </a:r>
            <a:endParaRPr lang="fr-FR" noProof="0" dirty="0"/>
          </a:p>
        </p:txBody>
      </p:sp>
      <p:sp>
        <p:nvSpPr>
          <p:cNvPr id="3" name="Content Placeholder 2"/>
          <p:cNvSpPr>
            <a:spLocks noGrp="1"/>
          </p:cNvSpPr>
          <p:nvPr>
            <p:ph idx="1"/>
          </p:nvPr>
        </p:nvSpPr>
        <p:spPr>
          <a:xfrm>
            <a:off x="457200" y="2000240"/>
            <a:ext cx="8229600" cy="4214841"/>
          </a:xfrm>
        </p:spPr>
        <p:txBody>
          <a:bodyPr/>
          <a:lstStyle/>
          <a:p>
            <a:pPr marL="0">
              <a:lnSpc>
                <a:spcPct val="120000"/>
              </a:lnSpc>
              <a:buNone/>
            </a:pPr>
            <a:r>
              <a:rPr lang="fr-FR" sz="2000" i="0" noProof="0" dirty="0" smtClean="0"/>
              <a:t>Il y a une opportunité lorsque l’</a:t>
            </a:r>
            <a:r>
              <a:rPr lang="fr-FR" sz="2000" b="1" i="0" noProof="0" dirty="0" smtClean="0"/>
              <a:t>AB peut apporter les éléments essentiels de (re) création de l’appareil de </a:t>
            </a:r>
          </a:p>
          <a:p>
            <a:pPr marL="0">
              <a:lnSpc>
                <a:spcPct val="120000"/>
              </a:lnSpc>
              <a:buNone/>
            </a:pPr>
            <a:r>
              <a:rPr lang="fr-FR" sz="2000" b="1" i="0" dirty="0" smtClean="0"/>
              <a:t>l</a:t>
            </a:r>
            <a:r>
              <a:rPr lang="fr-FR" sz="2000" b="1" i="0" noProof="0" dirty="0" smtClean="0"/>
              <a:t>’État </a:t>
            </a:r>
            <a:r>
              <a:rPr lang="fr-FR" sz="2000" i="0" noProof="0" dirty="0" smtClean="0"/>
              <a:t>: </a:t>
            </a:r>
          </a:p>
          <a:p>
            <a:pPr>
              <a:lnSpc>
                <a:spcPct val="120000"/>
              </a:lnSpc>
              <a:spcBef>
                <a:spcPts val="300"/>
              </a:spcBef>
              <a:buClrTx/>
              <a:buFont typeface="Wingdings" pitchFamily="2" charset="2"/>
              <a:buChar char="§"/>
            </a:pPr>
            <a:r>
              <a:rPr lang="fr-FR" sz="1600" i="0" noProof="0" dirty="0" smtClean="0"/>
              <a:t>Consolider un processus de stabilisation</a:t>
            </a:r>
          </a:p>
          <a:p>
            <a:pPr>
              <a:lnSpc>
                <a:spcPct val="120000"/>
              </a:lnSpc>
              <a:spcBef>
                <a:spcPts val="300"/>
              </a:spcBef>
              <a:buClrTx/>
              <a:buFont typeface="Wingdings" pitchFamily="2" charset="2"/>
              <a:buChar char="§"/>
            </a:pPr>
            <a:r>
              <a:rPr lang="fr-FR" sz="1600" i="0" noProof="0" dirty="0" smtClean="0"/>
              <a:t>Soutenir la sortie de crise d’un pays</a:t>
            </a:r>
          </a:p>
          <a:p>
            <a:pPr>
              <a:lnSpc>
                <a:spcPct val="120000"/>
              </a:lnSpc>
              <a:spcBef>
                <a:spcPts val="300"/>
              </a:spcBef>
              <a:buClrTx/>
              <a:buFont typeface="Wingdings" pitchFamily="2" charset="2"/>
              <a:buChar char="§"/>
            </a:pPr>
            <a:endParaRPr lang="fr-FR" sz="1600" i="0" noProof="0" dirty="0" smtClean="0"/>
          </a:p>
          <a:p>
            <a:pPr>
              <a:lnSpc>
                <a:spcPct val="120000"/>
              </a:lnSpc>
              <a:buClrTx/>
              <a:buNone/>
            </a:pPr>
            <a:r>
              <a:rPr lang="fr-FR" sz="2000" i="0" noProof="0" dirty="0" smtClean="0"/>
              <a:t>La décision de fournir un AB</a:t>
            </a:r>
          </a:p>
          <a:p>
            <a:pPr>
              <a:lnSpc>
                <a:spcPct val="120000"/>
              </a:lnSpc>
              <a:spcBef>
                <a:spcPts val="300"/>
              </a:spcBef>
              <a:buClrTx/>
              <a:buFont typeface="Wingdings" pitchFamily="2" charset="2"/>
              <a:buChar char="§"/>
            </a:pPr>
            <a:r>
              <a:rPr lang="fr-FR" sz="1600" i="0" noProof="0" dirty="0" smtClean="0"/>
              <a:t>Est fondée sur une analyse de la situation de fragilité (risques et opportunités)</a:t>
            </a:r>
          </a:p>
          <a:p>
            <a:pPr>
              <a:lnSpc>
                <a:spcPct val="120000"/>
              </a:lnSpc>
              <a:spcBef>
                <a:spcPts val="300"/>
              </a:spcBef>
              <a:buClrTx/>
              <a:buFont typeface="Wingdings" pitchFamily="2" charset="2"/>
              <a:buChar char="§"/>
            </a:pPr>
            <a:r>
              <a:rPr lang="fr-FR" sz="1600" i="0" noProof="0" dirty="0" smtClean="0"/>
              <a:t>Peut nécessiter une adoption préalable de dispositifs supplémentaires </a:t>
            </a:r>
          </a:p>
          <a:p>
            <a:pPr>
              <a:lnSpc>
                <a:spcPct val="120000"/>
              </a:lnSpc>
              <a:spcBef>
                <a:spcPts val="300"/>
              </a:spcBef>
              <a:buClrTx/>
              <a:buFont typeface="Wingdings" pitchFamily="2" charset="2"/>
              <a:buChar char="§"/>
            </a:pPr>
            <a:r>
              <a:rPr lang="fr-FR" sz="1600" i="0" noProof="0" dirty="0" smtClean="0"/>
              <a:t>Doit être prise rapidement</a:t>
            </a:r>
            <a:endParaRPr lang="fr-FR" sz="2000" i="0" noProof="0" dirty="0" smtClean="0"/>
          </a:p>
          <a:p>
            <a:pPr>
              <a:lnSpc>
                <a:spcPct val="120000"/>
              </a:lnSpc>
              <a:buClrTx/>
              <a:buFont typeface="Wingdings" pitchFamily="2" charset="2"/>
              <a:buChar char="§"/>
            </a:pPr>
            <a:endParaRPr lang="fr-FR" sz="2000" i="0" noProof="0" dirty="0" smtClean="0"/>
          </a:p>
          <a:p>
            <a:pPr>
              <a:lnSpc>
                <a:spcPct val="120000"/>
              </a:lnSpc>
              <a:buClrTx/>
              <a:buFont typeface="Wingdings" pitchFamily="2" charset="2"/>
              <a:buChar char="§"/>
            </a:pPr>
            <a:endParaRPr lang="fr-FR" sz="2000" i="0" noProof="0" dirty="0" smtClean="0"/>
          </a:p>
          <a:p>
            <a:pPr>
              <a:lnSpc>
                <a:spcPct val="120000"/>
              </a:lnSpc>
              <a:buClrTx/>
              <a:buFont typeface="Wingdings" pitchFamily="2" charset="2"/>
              <a:buChar char="§"/>
            </a:pPr>
            <a:endParaRPr lang="fr-FR" sz="2000" i="0" noProof="0" dirty="0" smtClean="0"/>
          </a:p>
        </p:txBody>
      </p:sp>
      <p:sp>
        <p:nvSpPr>
          <p:cNvPr id="5" name="Slide Number Placeholder 4"/>
          <p:cNvSpPr>
            <a:spLocks noGrp="1"/>
          </p:cNvSpPr>
          <p:nvPr>
            <p:ph type="sldNum" sz="quarter" idx="12"/>
          </p:nvPr>
        </p:nvSpPr>
        <p:spPr/>
        <p:txBody>
          <a:bodyPr/>
          <a:lstStyle/>
          <a:p>
            <a:fld id="{37B83C0C-BC65-4367-9B8A-060D4801009D}" type="slidenum">
              <a:rPr lang="en-GB" smtClean="0"/>
              <a:pPr/>
              <a:t>8</a:t>
            </a:fld>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2"/>
          </p:nvPr>
        </p:nvSpPr>
        <p:spPr>
          <a:noFill/>
          <a:ln>
            <a:miter lim="800000"/>
            <a:headEnd/>
            <a:tailEnd/>
          </a:ln>
        </p:spPr>
        <p:txBody>
          <a:bodyPr/>
          <a:lstStyle/>
          <a:p>
            <a:fld id="{D6B0FB95-C126-44EF-AB3B-A67266BE89AB}" type="slidenum">
              <a:rPr lang="en-GB" smtClean="0">
                <a:solidFill>
                  <a:srgbClr val="000000"/>
                </a:solidFill>
              </a:rPr>
              <a:pPr/>
              <a:t>9</a:t>
            </a:fld>
            <a:endParaRPr lang="en-GB" smtClean="0">
              <a:solidFill>
                <a:srgbClr val="000000"/>
              </a:solidFill>
            </a:endParaRPr>
          </a:p>
        </p:txBody>
      </p:sp>
      <p:sp>
        <p:nvSpPr>
          <p:cNvPr id="14339" name="Content Placeholder 2"/>
          <p:cNvSpPr>
            <a:spLocks noGrp="1"/>
          </p:cNvSpPr>
          <p:nvPr>
            <p:ph idx="1"/>
          </p:nvPr>
        </p:nvSpPr>
        <p:spPr>
          <a:xfrm>
            <a:off x="457200" y="2492896"/>
            <a:ext cx="8229600" cy="4031728"/>
          </a:xfrm>
        </p:spPr>
        <p:txBody>
          <a:bodyPr/>
          <a:lstStyle/>
          <a:p>
            <a:pPr algn="just">
              <a:lnSpc>
                <a:spcPct val="115000"/>
              </a:lnSpc>
              <a:spcBef>
                <a:spcPct val="0"/>
              </a:spcBef>
              <a:spcAft>
                <a:spcPts val="600"/>
              </a:spcAft>
              <a:buClr>
                <a:srgbClr val="2D5EC1"/>
              </a:buClr>
              <a:buFont typeface="Wingdings" pitchFamily="2" charset="2"/>
              <a:buChar char="§"/>
            </a:pPr>
            <a:r>
              <a:rPr lang="en-GB" sz="1800" i="0" dirty="0" smtClean="0">
                <a:ea typeface="Calibri" pitchFamily="34" charset="0"/>
                <a:cs typeface="Times New Roman" pitchFamily="18" charset="0"/>
              </a:rPr>
              <a:t>Le pays </a:t>
            </a:r>
            <a:r>
              <a:rPr lang="en-GB" sz="1800" i="0" dirty="0" err="1" smtClean="0">
                <a:ea typeface="Calibri" pitchFamily="34" charset="0"/>
                <a:cs typeface="Times New Roman" pitchFamily="18" charset="0"/>
              </a:rPr>
              <a:t>partenaire</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peut-il</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être</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considéré</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comme</a:t>
            </a:r>
            <a:r>
              <a:rPr lang="en-GB" sz="1800" i="0" dirty="0" smtClean="0">
                <a:ea typeface="Calibri" pitchFamily="34" charset="0"/>
                <a:cs typeface="Times New Roman" pitchFamily="18" charset="0"/>
              </a:rPr>
              <a:t> fragile/en situation de </a:t>
            </a:r>
            <a:r>
              <a:rPr lang="en-GB" sz="1800" i="0" dirty="0" err="1" smtClean="0">
                <a:ea typeface="Calibri" pitchFamily="34" charset="0"/>
                <a:cs typeface="Times New Roman" pitchFamily="18" charset="0"/>
              </a:rPr>
              <a:t>fragilité</a:t>
            </a:r>
            <a:r>
              <a:rPr lang="en-GB" sz="1800" i="0" dirty="0" smtClean="0">
                <a:ea typeface="Calibri" pitchFamily="34" charset="0"/>
                <a:cs typeface="Times New Roman" pitchFamily="18" charset="0"/>
              </a:rPr>
              <a:t>?</a:t>
            </a:r>
            <a:endParaRPr lang="en-GB" sz="1800" i="0" dirty="0" smtClean="0">
              <a:ea typeface="Calibri" pitchFamily="34" charset="0"/>
              <a:cs typeface="Times New Roman" pitchFamily="18" charset="0"/>
            </a:endParaRPr>
          </a:p>
          <a:p>
            <a:pPr algn="just">
              <a:lnSpc>
                <a:spcPct val="115000"/>
              </a:lnSpc>
              <a:spcBef>
                <a:spcPct val="0"/>
              </a:spcBef>
              <a:spcAft>
                <a:spcPts val="600"/>
              </a:spcAft>
              <a:buClr>
                <a:srgbClr val="2D5EC1"/>
              </a:buClr>
              <a:buFont typeface="Wingdings" pitchFamily="2" charset="2"/>
              <a:buChar char="§"/>
            </a:pPr>
            <a:r>
              <a:rPr lang="en-GB" sz="1800" i="0" dirty="0" err="1" smtClean="0">
                <a:ea typeface="Calibri" pitchFamily="34" charset="0"/>
                <a:cs typeface="Times New Roman" pitchFamily="18" charset="0"/>
              </a:rPr>
              <a:t>Peut</a:t>
            </a:r>
            <a:r>
              <a:rPr lang="en-GB" sz="1800" i="0" dirty="0" smtClean="0">
                <a:ea typeface="Calibri" pitchFamily="34" charset="0"/>
                <a:cs typeface="Times New Roman" pitchFamily="18" charset="0"/>
              </a:rPr>
              <a:t>-on assigner au programme un but </a:t>
            </a:r>
            <a:r>
              <a:rPr lang="en-GB" sz="1800" i="0" dirty="0" err="1" smtClean="0">
                <a:ea typeface="Calibri" pitchFamily="34" charset="0"/>
                <a:cs typeface="Times New Roman" pitchFamily="18" charset="0"/>
              </a:rPr>
              <a:t>clair</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contribuant</a:t>
            </a:r>
            <a:r>
              <a:rPr lang="en-GB" sz="1800" i="0" dirty="0" smtClean="0">
                <a:ea typeface="Calibri" pitchFamily="34" charset="0"/>
                <a:cs typeface="Times New Roman" pitchFamily="18" charset="0"/>
              </a:rPr>
              <a:t> aux </a:t>
            </a:r>
            <a:r>
              <a:rPr lang="en-GB" sz="1800" i="0" dirty="0" err="1" smtClean="0">
                <a:ea typeface="Calibri" pitchFamily="34" charset="0"/>
                <a:cs typeface="Times New Roman" pitchFamily="18" charset="0"/>
              </a:rPr>
              <a:t>objectifs</a:t>
            </a:r>
            <a:r>
              <a:rPr lang="en-GB" sz="1800" i="0" dirty="0" smtClean="0">
                <a:ea typeface="Calibri" pitchFamily="34" charset="0"/>
                <a:cs typeface="Times New Roman" pitchFamily="18" charset="0"/>
              </a:rPr>
              <a:t> de construction de </a:t>
            </a:r>
            <a:r>
              <a:rPr lang="en-GB" sz="1800" i="0" dirty="0" err="1" smtClean="0">
                <a:ea typeface="Calibri" pitchFamily="34" charset="0"/>
                <a:cs typeface="Times New Roman" pitchFamily="18" charset="0"/>
              </a:rPr>
              <a:t>l’Etat</a:t>
            </a:r>
            <a:r>
              <a:rPr lang="en-GB" sz="1800" i="0" dirty="0" smtClean="0">
                <a:ea typeface="Calibri" pitchFamily="34" charset="0"/>
                <a:cs typeface="Times New Roman" pitchFamily="18" charset="0"/>
              </a:rPr>
              <a:t> et de transition </a:t>
            </a:r>
            <a:r>
              <a:rPr lang="en-GB" sz="1800" i="0" dirty="0" err="1" smtClean="0">
                <a:ea typeface="Calibri" pitchFamily="34" charset="0"/>
                <a:cs typeface="Times New Roman" pitchFamily="18" charset="0"/>
              </a:rPr>
              <a:t>démocratique</a:t>
            </a:r>
            <a:r>
              <a:rPr lang="en-GB" sz="1800" i="0" dirty="0" smtClean="0">
                <a:ea typeface="Calibri" pitchFamily="34" charset="0"/>
                <a:cs typeface="Times New Roman" pitchFamily="18" charset="0"/>
              </a:rPr>
              <a:t>?</a:t>
            </a:r>
            <a:endParaRPr lang="en-GB" sz="1800" i="0" dirty="0" smtClean="0">
              <a:ea typeface="Calibri" pitchFamily="34" charset="0"/>
              <a:cs typeface="Times New Roman" pitchFamily="18" charset="0"/>
            </a:endParaRPr>
          </a:p>
          <a:p>
            <a:pPr algn="just">
              <a:lnSpc>
                <a:spcPct val="115000"/>
              </a:lnSpc>
              <a:spcBef>
                <a:spcPct val="0"/>
              </a:spcBef>
              <a:spcAft>
                <a:spcPts val="600"/>
              </a:spcAft>
              <a:buClr>
                <a:srgbClr val="2D5EC1"/>
              </a:buClr>
              <a:buFont typeface="Wingdings" pitchFamily="2" charset="2"/>
              <a:buChar char="§"/>
            </a:pPr>
            <a:r>
              <a:rPr lang="en-GB" sz="1800" i="0" dirty="0" err="1" smtClean="0">
                <a:ea typeface="Calibri" pitchFamily="34" charset="0"/>
                <a:cs typeface="Times New Roman" pitchFamily="18" charset="0"/>
              </a:rPr>
              <a:t>Quel</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est</a:t>
            </a:r>
            <a:r>
              <a:rPr lang="en-GB" sz="1800" i="0" dirty="0" smtClean="0">
                <a:ea typeface="Calibri" pitchFamily="34" charset="0"/>
                <a:cs typeface="Times New Roman" pitchFamily="18" charset="0"/>
              </a:rPr>
              <a:t> le </a:t>
            </a:r>
            <a:r>
              <a:rPr lang="en-GB" sz="1800" i="0" dirty="0" err="1" smtClean="0">
                <a:ea typeface="Calibri" pitchFamily="34" charset="0"/>
                <a:cs typeface="Times New Roman" pitchFamily="18" charset="0"/>
              </a:rPr>
              <a:t>degré</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d’engagement</a:t>
            </a:r>
            <a:r>
              <a:rPr lang="en-GB" sz="1800" i="0" dirty="0" smtClean="0">
                <a:ea typeface="Calibri" pitchFamily="34" charset="0"/>
                <a:cs typeface="Times New Roman" pitchFamily="18" charset="0"/>
              </a:rPr>
              <a:t> du pays </a:t>
            </a:r>
            <a:r>
              <a:rPr lang="en-GB" sz="1800" i="0" dirty="0" err="1" smtClean="0">
                <a:ea typeface="Calibri" pitchFamily="34" charset="0"/>
                <a:cs typeface="Times New Roman" pitchFamily="18" charset="0"/>
              </a:rPr>
              <a:t>partenaire</a:t>
            </a:r>
            <a:r>
              <a:rPr lang="en-GB" sz="1800" i="0" dirty="0" smtClean="0">
                <a:ea typeface="Calibri" pitchFamily="34" charset="0"/>
                <a:cs typeface="Times New Roman" pitchFamily="18" charset="0"/>
              </a:rPr>
              <a:t> et la </a:t>
            </a:r>
            <a:r>
              <a:rPr lang="en-GB" sz="1800" i="0" dirty="0" err="1" smtClean="0">
                <a:ea typeface="Calibri" pitchFamily="34" charset="0"/>
                <a:cs typeface="Times New Roman" pitchFamily="18" charset="0"/>
              </a:rPr>
              <a:t>crédibilité</a:t>
            </a:r>
            <a:r>
              <a:rPr lang="en-GB" sz="1800" i="0" dirty="0" smtClean="0">
                <a:ea typeface="Calibri" pitchFamily="34" charset="0"/>
                <a:cs typeface="Times New Roman" pitchFamily="18" charset="0"/>
              </a:rPr>
              <a:t> de la </a:t>
            </a:r>
            <a:r>
              <a:rPr lang="en-GB" sz="1800" i="0" dirty="0" err="1" smtClean="0">
                <a:ea typeface="Calibri" pitchFamily="34" charset="0"/>
                <a:cs typeface="Times New Roman" pitchFamily="18" charset="0"/>
              </a:rPr>
              <a:t>stratégie</a:t>
            </a:r>
            <a:r>
              <a:rPr lang="en-GB" sz="1800" i="0" dirty="0" smtClean="0">
                <a:ea typeface="Calibri" pitchFamily="34" charset="0"/>
                <a:cs typeface="Times New Roman" pitchFamily="18" charset="0"/>
              </a:rPr>
              <a:t> de stabilisation à </a:t>
            </a:r>
            <a:r>
              <a:rPr lang="en-GB" sz="1800" i="0" dirty="0" err="1" smtClean="0">
                <a:ea typeface="Calibri" pitchFamily="34" charset="0"/>
                <a:cs typeface="Times New Roman" pitchFamily="18" charset="0"/>
              </a:rPr>
              <a:t>soutenir</a:t>
            </a:r>
            <a:r>
              <a:rPr lang="en-GB" sz="1800" i="0" dirty="0" smtClean="0">
                <a:ea typeface="Calibri" pitchFamily="34" charset="0"/>
                <a:cs typeface="Times New Roman" pitchFamily="18" charset="0"/>
              </a:rPr>
              <a:t> avec un CCAE? </a:t>
            </a:r>
            <a:endParaRPr lang="en-GB" sz="1800" i="0" dirty="0" smtClean="0">
              <a:ea typeface="Calibri" pitchFamily="34" charset="0"/>
              <a:cs typeface="Times New Roman" pitchFamily="18" charset="0"/>
            </a:endParaRPr>
          </a:p>
          <a:p>
            <a:pPr algn="just">
              <a:lnSpc>
                <a:spcPct val="115000"/>
              </a:lnSpc>
              <a:spcBef>
                <a:spcPct val="0"/>
              </a:spcBef>
              <a:spcAft>
                <a:spcPts val="600"/>
              </a:spcAft>
              <a:buClr>
                <a:srgbClr val="2D5EC1"/>
              </a:buClr>
              <a:buFont typeface="Wingdings" pitchFamily="2" charset="2"/>
              <a:buChar char="§"/>
            </a:pPr>
            <a:r>
              <a:rPr lang="en-GB" sz="1800" i="0" dirty="0" smtClean="0">
                <a:ea typeface="Calibri" pitchFamily="34" charset="0"/>
                <a:cs typeface="Times New Roman" pitchFamily="18" charset="0"/>
              </a:rPr>
              <a:t>Les </a:t>
            </a:r>
            <a:r>
              <a:rPr lang="en-GB" sz="1800" i="0" dirty="0" err="1" smtClean="0">
                <a:ea typeface="Calibri" pitchFamily="34" charset="0"/>
                <a:cs typeface="Times New Roman" pitchFamily="18" charset="0"/>
              </a:rPr>
              <a:t>critères</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d’éligibilité</a:t>
            </a:r>
            <a:r>
              <a:rPr lang="en-GB" sz="1800" i="0" dirty="0" smtClean="0">
                <a:ea typeface="Calibri" pitchFamily="34" charset="0"/>
                <a:cs typeface="Times New Roman" pitchFamily="18" charset="0"/>
              </a:rPr>
              <a:t> pour un CCAE </a:t>
            </a:r>
            <a:r>
              <a:rPr lang="en-GB" sz="1800" i="0" dirty="0" err="1" smtClean="0">
                <a:ea typeface="Calibri" pitchFamily="34" charset="0"/>
                <a:cs typeface="Times New Roman" pitchFamily="18" charset="0"/>
              </a:rPr>
              <a:t>sont</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ils</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satisfaits</a:t>
            </a:r>
            <a:r>
              <a:rPr lang="en-GB" sz="1800" i="0" dirty="0" smtClean="0">
                <a:ea typeface="Calibri" pitchFamily="34" charset="0"/>
                <a:cs typeface="Times New Roman" pitchFamily="18" charset="0"/>
              </a:rPr>
              <a:t>? </a:t>
            </a:r>
            <a:endParaRPr lang="en-GB" sz="1800" i="0" dirty="0" smtClean="0">
              <a:ea typeface="Calibri" pitchFamily="34" charset="0"/>
              <a:cs typeface="Times New Roman" pitchFamily="18" charset="0"/>
            </a:endParaRPr>
          </a:p>
          <a:p>
            <a:pPr algn="just">
              <a:lnSpc>
                <a:spcPct val="115000"/>
              </a:lnSpc>
              <a:spcBef>
                <a:spcPct val="0"/>
              </a:spcBef>
              <a:spcAft>
                <a:spcPts val="600"/>
              </a:spcAft>
              <a:buClr>
                <a:srgbClr val="2D5EC1"/>
              </a:buClr>
              <a:buFont typeface="Wingdings" pitchFamily="2" charset="2"/>
              <a:buChar char="§"/>
            </a:pPr>
            <a:r>
              <a:rPr lang="en-GB" sz="1800" i="0" dirty="0" err="1" smtClean="0">
                <a:ea typeface="Calibri" pitchFamily="34" charset="0"/>
                <a:cs typeface="Times New Roman" pitchFamily="18" charset="0"/>
              </a:rPr>
              <a:t>Quels</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sont</a:t>
            </a:r>
            <a:r>
              <a:rPr lang="en-GB" sz="1800" i="0" dirty="0" smtClean="0">
                <a:ea typeface="Calibri" pitchFamily="34" charset="0"/>
                <a:cs typeface="Times New Roman" pitchFamily="18" charset="0"/>
              </a:rPr>
              <a:t> les </a:t>
            </a:r>
            <a:r>
              <a:rPr lang="en-GB" sz="1800" i="0" dirty="0" err="1" smtClean="0">
                <a:ea typeface="Calibri" pitchFamily="34" charset="0"/>
                <a:cs typeface="Times New Roman" pitchFamily="18" charset="0"/>
              </a:rPr>
              <a:t>risques</a:t>
            </a:r>
            <a:r>
              <a:rPr lang="en-GB" sz="1800" i="0" dirty="0" smtClean="0">
                <a:ea typeface="Calibri" pitchFamily="34" charset="0"/>
                <a:cs typeface="Times New Roman" pitchFamily="18" charset="0"/>
              </a:rPr>
              <a:t>, y </a:t>
            </a:r>
            <a:r>
              <a:rPr lang="en-GB" sz="1800" i="0" dirty="0" err="1" smtClean="0">
                <a:ea typeface="Calibri" pitchFamily="34" charset="0"/>
                <a:cs typeface="Times New Roman" pitchFamily="18" charset="0"/>
              </a:rPr>
              <a:t>compris</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politiques</a:t>
            </a:r>
            <a:r>
              <a:rPr lang="en-GB" sz="1800" i="0" dirty="0" smtClean="0">
                <a:ea typeface="Calibri" pitchFamily="34" charset="0"/>
                <a:cs typeface="Times New Roman" pitchFamily="18" charset="0"/>
              </a:rPr>
              <a:t>, les </a:t>
            </a:r>
            <a:r>
              <a:rPr lang="en-GB" sz="1800" i="0" dirty="0" err="1" smtClean="0">
                <a:ea typeface="Calibri" pitchFamily="34" charset="0"/>
                <a:cs typeface="Times New Roman" pitchFamily="18" charset="0"/>
              </a:rPr>
              <a:t>mesures</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d’atténuation</a:t>
            </a:r>
            <a:r>
              <a:rPr lang="en-GB" sz="1800" i="0" dirty="0" smtClean="0">
                <a:ea typeface="Calibri" pitchFamily="34" charset="0"/>
                <a:cs typeface="Times New Roman" pitchFamily="18" charset="0"/>
              </a:rPr>
              <a:t> et, en </a:t>
            </a:r>
            <a:r>
              <a:rPr lang="en-GB" sz="1800" i="0" dirty="0" err="1" smtClean="0">
                <a:ea typeface="Calibri" pitchFamily="34" charset="0"/>
                <a:cs typeface="Times New Roman" pitchFamily="18" charset="0"/>
              </a:rPr>
              <a:t>contrepartie</a:t>
            </a:r>
            <a:r>
              <a:rPr lang="en-GB" sz="1800" i="0" dirty="0" smtClean="0">
                <a:ea typeface="Calibri" pitchFamily="34" charset="0"/>
                <a:cs typeface="Times New Roman" pitchFamily="18" charset="0"/>
              </a:rPr>
              <a:t>, les </a:t>
            </a:r>
            <a:r>
              <a:rPr lang="en-GB" sz="1800" i="0" dirty="0" err="1" smtClean="0">
                <a:ea typeface="Calibri" pitchFamily="34" charset="0"/>
                <a:cs typeface="Times New Roman" pitchFamily="18" charset="0"/>
              </a:rPr>
              <a:t>effets</a:t>
            </a:r>
            <a:r>
              <a:rPr lang="en-GB" sz="1800" i="0" dirty="0" smtClean="0">
                <a:ea typeface="Calibri" pitchFamily="34" charset="0"/>
                <a:cs typeface="Times New Roman" pitchFamily="18" charset="0"/>
              </a:rPr>
              <a:t> </a:t>
            </a:r>
            <a:r>
              <a:rPr lang="en-GB" sz="1800" i="0" dirty="0" err="1" smtClean="0">
                <a:ea typeface="Calibri" pitchFamily="34" charset="0"/>
                <a:cs typeface="Times New Roman" pitchFamily="18" charset="0"/>
              </a:rPr>
              <a:t>positifs</a:t>
            </a:r>
            <a:r>
              <a:rPr lang="en-GB" sz="1800" i="0" dirty="0" smtClean="0">
                <a:ea typeface="Calibri" pitchFamily="34" charset="0"/>
                <a:cs typeface="Times New Roman" pitchFamily="18" charset="0"/>
              </a:rPr>
              <a:t>?</a:t>
            </a:r>
            <a:endParaRPr lang="en-GB" sz="1800" i="0" dirty="0" smtClean="0">
              <a:ea typeface="Calibri" pitchFamily="34" charset="0"/>
              <a:cs typeface="Times New Roman" pitchFamily="18" charset="0"/>
            </a:endParaRPr>
          </a:p>
          <a:p>
            <a:pPr algn="just">
              <a:lnSpc>
                <a:spcPct val="115000"/>
              </a:lnSpc>
              <a:spcBef>
                <a:spcPct val="0"/>
              </a:spcBef>
              <a:spcAft>
                <a:spcPts val="600"/>
              </a:spcAft>
              <a:buClr>
                <a:srgbClr val="2D5EC1"/>
              </a:buClr>
              <a:buFont typeface="Wingdings" pitchFamily="2" charset="2"/>
              <a:buChar char="§"/>
            </a:pPr>
            <a:r>
              <a:rPr lang="en-GB" sz="1800" i="0" dirty="0" smtClean="0">
                <a:ea typeface="Calibri" pitchFamily="34" charset="0"/>
                <a:cs typeface="Times New Roman" pitchFamily="18" charset="0"/>
              </a:rPr>
              <a:t>Y a-t-</a:t>
            </a:r>
            <a:r>
              <a:rPr lang="en-GB" sz="1800" i="0" dirty="0" err="1" smtClean="0">
                <a:ea typeface="Calibri" pitchFamily="34" charset="0"/>
                <a:cs typeface="Times New Roman" pitchFamily="18" charset="0"/>
              </a:rPr>
              <a:t>il</a:t>
            </a:r>
            <a:r>
              <a:rPr lang="en-GB" sz="1800" i="0" dirty="0" smtClean="0">
                <a:ea typeface="Calibri" pitchFamily="34" charset="0"/>
                <a:cs typeface="Times New Roman" pitchFamily="18" charset="0"/>
              </a:rPr>
              <a:t> un </a:t>
            </a:r>
            <a:r>
              <a:rPr lang="en-GB" sz="1800" i="0" dirty="0" err="1" smtClean="0">
                <a:ea typeface="Calibri" pitchFamily="34" charset="0"/>
                <a:cs typeface="Times New Roman" pitchFamily="18" charset="0"/>
              </a:rPr>
              <a:t>appui</a:t>
            </a:r>
            <a:r>
              <a:rPr lang="en-GB" sz="1800" i="0" dirty="0" smtClean="0">
                <a:ea typeface="Calibri" pitchFamily="34" charset="0"/>
                <a:cs typeface="Times New Roman" pitchFamily="18" charset="0"/>
              </a:rPr>
              <a:t> plus large: EM, BM, FMI? </a:t>
            </a:r>
            <a:endParaRPr lang="en-GB" sz="1800" i="0" dirty="0" smtClean="0">
              <a:ea typeface="Calibri" pitchFamily="34" charset="0"/>
              <a:cs typeface="Times New Roman" pitchFamily="18" charset="0"/>
            </a:endParaRPr>
          </a:p>
          <a:p>
            <a:pPr algn="just">
              <a:lnSpc>
                <a:spcPct val="115000"/>
              </a:lnSpc>
              <a:spcBef>
                <a:spcPct val="0"/>
              </a:spcBef>
              <a:spcAft>
                <a:spcPts val="600"/>
              </a:spcAft>
              <a:buFont typeface="Wingdings" pitchFamily="2" charset="2"/>
              <a:buChar char=""/>
            </a:pPr>
            <a:endParaRPr lang="en-GB" dirty="0" smtClean="0"/>
          </a:p>
        </p:txBody>
      </p:sp>
      <p:sp>
        <p:nvSpPr>
          <p:cNvPr id="5" name="Title 1"/>
          <p:cNvSpPr txBox="1">
            <a:spLocks/>
          </p:cNvSpPr>
          <p:nvPr/>
        </p:nvSpPr>
        <p:spPr bwMode="auto">
          <a:xfrm>
            <a:off x="684213" y="1124744"/>
            <a:ext cx="8229600" cy="10801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defRPr/>
            </a:pPr>
            <a:r>
              <a:rPr lang="en-GB" sz="2400" kern="0" dirty="0" err="1" smtClean="0"/>
              <a:t>Une</a:t>
            </a:r>
            <a:r>
              <a:rPr lang="en-GB" sz="2400" kern="0" dirty="0" smtClean="0"/>
              <a:t> </a:t>
            </a:r>
            <a:r>
              <a:rPr lang="en-GB" sz="2400" kern="0" dirty="0" err="1" smtClean="0"/>
              <a:t>f</a:t>
            </a:r>
            <a:r>
              <a:rPr lang="en-GB" sz="2400" kern="0" dirty="0" err="1" smtClean="0"/>
              <a:t>euille</a:t>
            </a:r>
            <a:r>
              <a:rPr lang="en-GB" sz="2400" kern="0" dirty="0" smtClean="0"/>
              <a:t> de route pour simplifier la </a:t>
            </a:r>
            <a:r>
              <a:rPr lang="en-GB" sz="2400" kern="0" dirty="0" err="1" smtClean="0"/>
              <a:t>préparation</a:t>
            </a:r>
            <a:r>
              <a:rPr lang="en-GB" sz="2400" kern="0" dirty="0" smtClean="0"/>
              <a:t> d’un CCAE </a:t>
            </a:r>
            <a:r>
              <a:rPr lang="en-GB" sz="2400" kern="0" dirty="0" smtClean="0"/>
              <a:t>(1)</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7937</TotalTime>
  <Words>1983</Words>
  <Application>Microsoft Office PowerPoint</Application>
  <PresentationFormat>On-screen Show (4:3)</PresentationFormat>
  <Paragraphs>274</Paragraphs>
  <Slides>22</Slides>
  <Notes>21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Slide_Master</vt:lpstr>
      <vt:lpstr>Formation en aide budgétaire</vt:lpstr>
      <vt:lpstr>Plan du module</vt:lpstr>
      <vt:lpstr>Consensus de Manille:   Peser les risques et les opportunités</vt:lpstr>
      <vt:lpstr>La rationalité d’un CCAE</vt:lpstr>
      <vt:lpstr>En quoi consiste la fragilité ?</vt:lpstr>
      <vt:lpstr>Outline</vt:lpstr>
      <vt:lpstr>Identifier la fragilité</vt:lpstr>
      <vt:lpstr>Opportunité</vt:lpstr>
      <vt:lpstr>Slide 9</vt:lpstr>
      <vt:lpstr>Slide 10</vt:lpstr>
      <vt:lpstr>Plan du module</vt:lpstr>
      <vt:lpstr>Éligibilité </vt:lpstr>
      <vt:lpstr>Éligibilité (1)</vt:lpstr>
      <vt:lpstr>Éligibilité (2)</vt:lpstr>
      <vt:lpstr>Éligibilité (3)</vt:lpstr>
      <vt:lpstr>Éligibilité (4)</vt:lpstr>
      <vt:lpstr>Evaluer les risques</vt:lpstr>
      <vt:lpstr>Évaluer les risques </vt:lpstr>
      <vt:lpstr>Plan du module 11</vt:lpstr>
      <vt:lpstr>Conception (1)</vt:lpstr>
      <vt:lpstr>Conception (2)</vt:lpstr>
      <vt:lpstr>Messages clés</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LJ</dc:creator>
  <cp:lastModifiedBy>TDB</cp:lastModifiedBy>
  <cp:revision>213</cp:revision>
  <dcterms:created xsi:type="dcterms:W3CDTF">2011-10-28T10:25:18Z</dcterms:created>
  <dcterms:modified xsi:type="dcterms:W3CDTF">2014-05-04T18:31:08Z</dcterms:modified>
</cp:coreProperties>
</file>